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99" r:id="rId3"/>
    <p:sldId id="300" r:id="rId4"/>
    <p:sldId id="301" r:id="rId5"/>
    <p:sldId id="302" r:id="rId6"/>
    <p:sldId id="303" r:id="rId7"/>
    <p:sldId id="304" r:id="rId8"/>
    <p:sldId id="318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327" r:id="rId31"/>
    <p:sldId id="328" r:id="rId32"/>
    <p:sldId id="329" r:id="rId33"/>
    <p:sldId id="330" r:id="rId34"/>
    <p:sldId id="331" r:id="rId35"/>
    <p:sldId id="332" r:id="rId36"/>
    <p:sldId id="333" r:id="rId37"/>
    <p:sldId id="334" r:id="rId38"/>
    <p:sldId id="335" r:id="rId39"/>
    <p:sldId id="336" r:id="rId40"/>
    <p:sldId id="337" r:id="rId41"/>
    <p:sldId id="338" r:id="rId42"/>
    <p:sldId id="339" r:id="rId43"/>
    <p:sldId id="340" r:id="rId44"/>
    <p:sldId id="341" r:id="rId45"/>
    <p:sldId id="342" r:id="rId46"/>
    <p:sldId id="343" r:id="rId47"/>
    <p:sldId id="344" r:id="rId48"/>
    <p:sldId id="345" r:id="rId49"/>
    <p:sldId id="346" r:id="rId50"/>
    <p:sldId id="347" r:id="rId51"/>
    <p:sldId id="348" r:id="rId52"/>
    <p:sldId id="349" r:id="rId53"/>
    <p:sldId id="350" r:id="rId54"/>
    <p:sldId id="351" r:id="rId55"/>
    <p:sldId id="368" r:id="rId56"/>
    <p:sldId id="352" r:id="rId57"/>
    <p:sldId id="353" r:id="rId58"/>
    <p:sldId id="354" r:id="rId59"/>
    <p:sldId id="355" r:id="rId60"/>
    <p:sldId id="356" r:id="rId61"/>
    <p:sldId id="357" r:id="rId62"/>
    <p:sldId id="358" r:id="rId63"/>
    <p:sldId id="359" r:id="rId64"/>
    <p:sldId id="360" r:id="rId65"/>
    <p:sldId id="361" r:id="rId66"/>
    <p:sldId id="362" r:id="rId67"/>
    <p:sldId id="363" r:id="rId68"/>
    <p:sldId id="364" r:id="rId69"/>
    <p:sldId id="365" r:id="rId70"/>
    <p:sldId id="366" r:id="rId71"/>
    <p:sldId id="367" r:id="rId72"/>
    <p:sldId id="369" r:id="rId73"/>
    <p:sldId id="370" r:id="rId74"/>
    <p:sldId id="371" r:id="rId75"/>
    <p:sldId id="372" r:id="rId76"/>
    <p:sldId id="373" r:id="rId77"/>
    <p:sldId id="374" r:id="rId78"/>
    <p:sldId id="375" r:id="rId79"/>
    <p:sldId id="376" r:id="rId80"/>
    <p:sldId id="377" r:id="rId81"/>
    <p:sldId id="378" r:id="rId82"/>
    <p:sldId id="379" r:id="rId83"/>
    <p:sldId id="380" r:id="rId84"/>
    <p:sldId id="381" r:id="rId85"/>
    <p:sldId id="382" r:id="rId86"/>
    <p:sldId id="383" r:id="rId87"/>
    <p:sldId id="384" r:id="rId88"/>
    <p:sldId id="399" r:id="rId89"/>
    <p:sldId id="385" r:id="rId90"/>
    <p:sldId id="386" r:id="rId91"/>
    <p:sldId id="400" r:id="rId92"/>
    <p:sldId id="387" r:id="rId93"/>
    <p:sldId id="388" r:id="rId9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sem Título" id="{FDD8920D-CC8F-4736-8D1C-A6A672F8D161}">
          <p14:sldIdLst>
            <p14:sldId id="298"/>
            <p14:sldId id="299"/>
            <p14:sldId id="300"/>
            <p14:sldId id="301"/>
            <p14:sldId id="302"/>
            <p14:sldId id="303"/>
            <p14:sldId id="304"/>
            <p14:sldId id="318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  <p14:sldId id="351"/>
            <p14:sldId id="368"/>
            <p14:sldId id="352"/>
            <p14:sldId id="353"/>
            <p14:sldId id="354"/>
            <p14:sldId id="355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  <p14:sldId id="364"/>
            <p14:sldId id="365"/>
            <p14:sldId id="366"/>
            <p14:sldId id="367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377"/>
            <p14:sldId id="378"/>
            <p14:sldId id="379"/>
            <p14:sldId id="380"/>
            <p14:sldId id="381"/>
            <p14:sldId id="382"/>
            <p14:sldId id="383"/>
            <p14:sldId id="384"/>
            <p14:sldId id="399"/>
            <p14:sldId id="385"/>
            <p14:sldId id="386"/>
            <p14:sldId id="400"/>
            <p14:sldId id="387"/>
            <p14:sldId id="38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712E-AE4A-4514-BF82-F47B52309DD6}" type="datetimeFigureOut">
              <a:rPr lang="pt-BR" smtClean="0"/>
              <a:t>13/03/2015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87E5-4C5D-44B8-9214-3721D35B2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772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712E-AE4A-4514-BF82-F47B52309DD6}" type="datetimeFigureOut">
              <a:rPr lang="pt-BR" smtClean="0"/>
              <a:t>13/03/2015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87E5-4C5D-44B8-9214-3721D35B2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0055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712E-AE4A-4514-BF82-F47B52309DD6}" type="datetimeFigureOut">
              <a:rPr lang="pt-BR" smtClean="0"/>
              <a:t>13/03/2015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87E5-4C5D-44B8-9214-3721D35B2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037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712E-AE4A-4514-BF82-F47B52309DD6}" type="datetimeFigureOut">
              <a:rPr lang="pt-BR" smtClean="0"/>
              <a:t>13/03/2015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87E5-4C5D-44B8-9214-3721D35B2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7982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712E-AE4A-4514-BF82-F47B52309DD6}" type="datetimeFigureOut">
              <a:rPr lang="pt-BR" smtClean="0"/>
              <a:t>13/03/2015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87E5-4C5D-44B8-9214-3721D35B2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873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712E-AE4A-4514-BF82-F47B52309DD6}" type="datetimeFigureOut">
              <a:rPr lang="pt-BR" smtClean="0"/>
              <a:t>13/03/2015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87E5-4C5D-44B8-9214-3721D35B2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3148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712E-AE4A-4514-BF82-F47B52309DD6}" type="datetimeFigureOut">
              <a:rPr lang="pt-BR" smtClean="0"/>
              <a:t>13/03/2015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87E5-4C5D-44B8-9214-3721D35B2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395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712E-AE4A-4514-BF82-F47B52309DD6}" type="datetimeFigureOut">
              <a:rPr lang="pt-BR" smtClean="0"/>
              <a:t>13/03/2015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87E5-4C5D-44B8-9214-3721D35B2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708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712E-AE4A-4514-BF82-F47B52309DD6}" type="datetimeFigureOut">
              <a:rPr lang="pt-BR" smtClean="0"/>
              <a:t>13/03/2015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87E5-4C5D-44B8-9214-3721D35B2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36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712E-AE4A-4514-BF82-F47B52309DD6}" type="datetimeFigureOut">
              <a:rPr lang="pt-BR" smtClean="0"/>
              <a:t>13/03/2015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87E5-4C5D-44B8-9214-3721D35B2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88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712E-AE4A-4514-BF82-F47B52309DD6}" type="datetimeFigureOut">
              <a:rPr lang="pt-BR" smtClean="0"/>
              <a:t>13/03/2015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87E5-4C5D-44B8-9214-3721D35B2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B712E-AE4A-4514-BF82-F47B52309DD6}" type="datetimeFigureOut">
              <a:rPr lang="pt-BR" smtClean="0"/>
              <a:t>13/03/2015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F87E5-4C5D-44B8-9214-3721D35B2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052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7772400" cy="417512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pt-BR" altLang="pt-BR" sz="5400" b="1" dirty="0" smtClean="0">
                <a:latin typeface="Arial Black" panose="020B0A04020102020204" pitchFamily="34" charset="0"/>
              </a:rPr>
              <a:t>LEI N. 13.015/2014</a:t>
            </a:r>
            <a:r>
              <a:rPr lang="pt-BR" altLang="pt-BR" sz="4000" b="1" dirty="0" smtClean="0">
                <a:latin typeface="Arial Black" panose="020B0A04020102020204" pitchFamily="34" charset="0"/>
              </a:rPr>
              <a:t/>
            </a:r>
            <a:br>
              <a:rPr lang="pt-BR" altLang="pt-BR" sz="4000" b="1" dirty="0" smtClean="0">
                <a:latin typeface="Arial Black" panose="020B0A04020102020204" pitchFamily="34" charset="0"/>
              </a:rPr>
            </a:br>
            <a:r>
              <a:rPr lang="pt-BR" altLang="pt-BR" sz="4000" b="1" dirty="0" smtClean="0">
                <a:latin typeface="Arial Black" panose="020B0A04020102020204" pitchFamily="34" charset="0"/>
              </a:rPr>
              <a:t/>
            </a:r>
            <a:br>
              <a:rPr lang="pt-BR" altLang="pt-BR" sz="4000" b="1" dirty="0" smtClean="0">
                <a:latin typeface="Arial Black" panose="020B0A04020102020204" pitchFamily="34" charset="0"/>
              </a:rPr>
            </a:br>
            <a:r>
              <a:rPr lang="pt-BR" altLang="pt-BR" sz="4000" b="1" dirty="0" smtClean="0">
                <a:latin typeface="Arial Black" panose="020B0A04020102020204" pitchFamily="34" charset="0"/>
              </a:rPr>
              <a:t>ESCOLA JUDICIAL DO</a:t>
            </a:r>
            <a:br>
              <a:rPr lang="pt-BR" altLang="pt-BR" sz="4000" b="1" dirty="0" smtClean="0">
                <a:latin typeface="Arial Black" panose="020B0A04020102020204" pitchFamily="34" charset="0"/>
              </a:rPr>
            </a:br>
            <a:r>
              <a:rPr lang="pt-BR" altLang="pt-BR" sz="4000" b="1" dirty="0" smtClean="0">
                <a:latin typeface="Arial Black" panose="020B0A04020102020204" pitchFamily="34" charset="0"/>
              </a:rPr>
              <a:t>TRT DA 9ª REGIÃO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4508500"/>
            <a:ext cx="7776864" cy="1800225"/>
          </a:xfrm>
          <a:solidFill>
            <a:srgbClr val="002060"/>
          </a:solidFill>
        </p:spPr>
        <p:txBody>
          <a:bodyPr/>
          <a:lstStyle/>
          <a:p>
            <a:pPr eaLnBrk="1" hangingPunct="1"/>
            <a:endParaRPr lang="pt-BR" altLang="pt-BR" dirty="0" smtClean="0"/>
          </a:p>
          <a:p>
            <a:pPr eaLnBrk="1" hangingPunct="1"/>
            <a:r>
              <a:rPr lang="pt-BR" altLang="pt-BR" b="1" dirty="0" smtClean="0">
                <a:solidFill>
                  <a:schemeClr val="bg1"/>
                </a:solidFill>
              </a:rPr>
              <a:t>Júlio César </a:t>
            </a:r>
            <a:r>
              <a:rPr lang="pt-BR" altLang="pt-BR" b="1" dirty="0" err="1" smtClean="0">
                <a:solidFill>
                  <a:schemeClr val="bg1"/>
                </a:solidFill>
              </a:rPr>
              <a:t>Bebber</a:t>
            </a:r>
            <a:endParaRPr lang="pt-BR" altLang="pt-BR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66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800100" lvl="2" indent="0" algn="just">
              <a:buNone/>
            </a:pPr>
            <a:r>
              <a:rPr lang="pt-BR" sz="2700" b="1" dirty="0">
                <a:solidFill>
                  <a:srgbClr val="002060"/>
                </a:solidFill>
              </a:rPr>
              <a:t>NCPC, 487, § 1º. </a:t>
            </a:r>
            <a:r>
              <a:rPr lang="pt-BR" sz="2700" b="1" u="sng" dirty="0">
                <a:solidFill>
                  <a:srgbClr val="002060"/>
                </a:solidFill>
              </a:rPr>
              <a:t>Não se considera fundamentada</a:t>
            </a:r>
            <a:r>
              <a:rPr lang="pt-BR" sz="2700" dirty="0">
                <a:solidFill>
                  <a:srgbClr val="002060"/>
                </a:solidFill>
              </a:rPr>
              <a:t> qualquer decisão judicial, seja ela interlocutória, sentença ou acórdão, que:</a:t>
            </a:r>
          </a:p>
          <a:p>
            <a:pPr marL="800100" lvl="2" indent="0" algn="just">
              <a:buNone/>
            </a:pPr>
            <a:r>
              <a:rPr lang="pt-BR" sz="2700" b="1" dirty="0">
                <a:solidFill>
                  <a:srgbClr val="002060"/>
                </a:solidFill>
              </a:rPr>
              <a:t>I – </a:t>
            </a:r>
            <a:r>
              <a:rPr lang="pt-BR" sz="2700" b="1" u="sng" dirty="0">
                <a:solidFill>
                  <a:srgbClr val="002060"/>
                </a:solidFill>
              </a:rPr>
              <a:t>se limitar à indicação, à reprodução ou à paráfrase de ato normativo</a:t>
            </a:r>
            <a:r>
              <a:rPr lang="pt-BR" sz="2700" dirty="0">
                <a:solidFill>
                  <a:srgbClr val="002060"/>
                </a:solidFill>
              </a:rPr>
              <a:t>, sem explicar sua relação com a causa ou a questão decidida;</a:t>
            </a:r>
          </a:p>
          <a:p>
            <a:pPr marL="800100" lvl="2" indent="0" algn="just">
              <a:buNone/>
            </a:pPr>
            <a:r>
              <a:rPr lang="pt-BR" sz="2700" b="1" dirty="0">
                <a:solidFill>
                  <a:srgbClr val="002060"/>
                </a:solidFill>
              </a:rPr>
              <a:t>II – </a:t>
            </a:r>
            <a:r>
              <a:rPr lang="pt-BR" sz="2700" b="1" u="sng" dirty="0">
                <a:solidFill>
                  <a:srgbClr val="002060"/>
                </a:solidFill>
              </a:rPr>
              <a:t>empregar conceitos jurídicos indeterminados</a:t>
            </a:r>
            <a:r>
              <a:rPr lang="pt-BR" sz="2700" dirty="0">
                <a:solidFill>
                  <a:srgbClr val="002060"/>
                </a:solidFill>
              </a:rPr>
              <a:t>, sem explicar o motivo concreto de sua incidência no caso;</a:t>
            </a:r>
          </a:p>
          <a:p>
            <a:pPr marL="800100" lvl="2" indent="0" algn="just">
              <a:buNone/>
            </a:pPr>
            <a:r>
              <a:rPr lang="pt-BR" sz="2700" b="1" dirty="0">
                <a:solidFill>
                  <a:srgbClr val="002060"/>
                </a:solidFill>
              </a:rPr>
              <a:t>III – </a:t>
            </a:r>
            <a:r>
              <a:rPr lang="pt-BR" sz="2700" dirty="0">
                <a:solidFill>
                  <a:srgbClr val="002060"/>
                </a:solidFill>
              </a:rPr>
              <a:t>invocar </a:t>
            </a:r>
            <a:r>
              <a:rPr lang="pt-BR" sz="2700" b="1" u="sng" dirty="0">
                <a:solidFill>
                  <a:srgbClr val="002060"/>
                </a:solidFill>
              </a:rPr>
              <a:t>motivos que se prestariam a justificar qualquer outra decisão</a:t>
            </a:r>
            <a:r>
              <a:rPr lang="pt-BR" sz="2700" b="1" dirty="0">
                <a:solidFill>
                  <a:srgbClr val="002060"/>
                </a:solidFill>
              </a:rPr>
              <a:t>;</a:t>
            </a:r>
            <a:endParaRPr lang="pt-BR" sz="2700" dirty="0">
              <a:solidFill>
                <a:srgbClr val="002060"/>
              </a:solidFill>
            </a:endParaRPr>
          </a:p>
          <a:p>
            <a:pPr marL="800100" lvl="2" indent="0" algn="just">
              <a:buNone/>
            </a:pPr>
            <a:r>
              <a:rPr lang="pt-BR" sz="2700" b="1" dirty="0">
                <a:solidFill>
                  <a:srgbClr val="002060"/>
                </a:solidFill>
              </a:rPr>
              <a:t>IV – </a:t>
            </a:r>
            <a:r>
              <a:rPr lang="pt-BR" sz="2700" b="1" u="sng" dirty="0">
                <a:solidFill>
                  <a:srgbClr val="002060"/>
                </a:solidFill>
              </a:rPr>
              <a:t>não enfrentar todos os argumentos</a:t>
            </a:r>
            <a:r>
              <a:rPr lang="pt-BR" sz="2700" dirty="0">
                <a:solidFill>
                  <a:srgbClr val="002060"/>
                </a:solidFill>
              </a:rPr>
              <a:t> deduzidos no processo</a:t>
            </a:r>
            <a:r>
              <a:rPr lang="pt-BR" sz="2700" b="1" dirty="0">
                <a:solidFill>
                  <a:srgbClr val="002060"/>
                </a:solidFill>
              </a:rPr>
              <a:t> </a:t>
            </a:r>
            <a:r>
              <a:rPr lang="pt-BR" sz="2700" b="1" u="sng" dirty="0">
                <a:solidFill>
                  <a:srgbClr val="002060"/>
                </a:solidFill>
              </a:rPr>
              <a:t>capazes de, em tese, infirmar a conclusão adotada</a:t>
            </a:r>
            <a:r>
              <a:rPr lang="pt-BR" sz="2700" dirty="0">
                <a:solidFill>
                  <a:srgbClr val="002060"/>
                </a:solidFill>
              </a:rPr>
              <a:t> pelo julgador</a:t>
            </a:r>
            <a:r>
              <a:rPr lang="pt-BR" sz="2700" dirty="0" smtClean="0">
                <a:solidFill>
                  <a:srgbClr val="002060"/>
                </a:solidFill>
              </a:rPr>
              <a:t>;</a:t>
            </a:r>
            <a:endParaRPr lang="pt-BR" sz="27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42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800100" lvl="2" indent="0" algn="just">
              <a:buNone/>
            </a:pPr>
            <a:r>
              <a:rPr lang="pt-BR" sz="2600" b="1" dirty="0">
                <a:solidFill>
                  <a:srgbClr val="002060"/>
                </a:solidFill>
              </a:rPr>
              <a:t>V – </a:t>
            </a:r>
            <a:r>
              <a:rPr lang="pt-BR" sz="2600" dirty="0">
                <a:solidFill>
                  <a:srgbClr val="002060"/>
                </a:solidFill>
              </a:rPr>
              <a:t>se limitar a</a:t>
            </a:r>
            <a:r>
              <a:rPr lang="pt-BR" sz="2600" b="1" dirty="0">
                <a:solidFill>
                  <a:srgbClr val="002060"/>
                </a:solidFill>
              </a:rPr>
              <a:t> </a:t>
            </a:r>
            <a:r>
              <a:rPr lang="pt-BR" sz="2600" b="1" u="sng" dirty="0">
                <a:solidFill>
                  <a:srgbClr val="002060"/>
                </a:solidFill>
              </a:rPr>
              <a:t>invocar precedente ou</a:t>
            </a:r>
            <a:r>
              <a:rPr lang="pt-BR" sz="2600" dirty="0">
                <a:solidFill>
                  <a:srgbClr val="002060"/>
                </a:solidFill>
              </a:rPr>
              <a:t> enunciado de </a:t>
            </a:r>
            <a:r>
              <a:rPr lang="pt-BR" sz="2600" b="1" u="sng" dirty="0">
                <a:solidFill>
                  <a:srgbClr val="002060"/>
                </a:solidFill>
              </a:rPr>
              <a:t>súmula, sem identificar seus fundamentos determinantes nem demonstrar que o caso sob julgamento se ajusta</a:t>
            </a:r>
            <a:r>
              <a:rPr lang="pt-BR" sz="2600" dirty="0">
                <a:solidFill>
                  <a:srgbClr val="002060"/>
                </a:solidFill>
              </a:rPr>
              <a:t> àqueles fundamentos;</a:t>
            </a:r>
          </a:p>
          <a:p>
            <a:pPr marL="800100" lvl="2" indent="0" algn="just">
              <a:buNone/>
            </a:pPr>
            <a:r>
              <a:rPr lang="pt-BR" sz="2600" b="1" dirty="0">
                <a:solidFill>
                  <a:srgbClr val="002060"/>
                </a:solidFill>
              </a:rPr>
              <a:t>VI – </a:t>
            </a:r>
            <a:r>
              <a:rPr lang="pt-BR" sz="2600" b="1" u="sng" dirty="0">
                <a:solidFill>
                  <a:srgbClr val="002060"/>
                </a:solidFill>
              </a:rPr>
              <a:t>deixar de seguir enunciado de súmula, jurisprudência ou precedente invocado pela parte</a:t>
            </a:r>
            <a:r>
              <a:rPr lang="pt-BR" sz="2600" dirty="0">
                <a:solidFill>
                  <a:srgbClr val="002060"/>
                </a:solidFill>
              </a:rPr>
              <a:t>, sem demonstrar a existência de distinção no caso em julgamento ou a superação do entendimento.</a:t>
            </a:r>
          </a:p>
          <a:p>
            <a:pPr algn="just"/>
            <a:r>
              <a:rPr lang="pt-BR" b="1" u="sng" dirty="0" smtClean="0"/>
              <a:t>Omissão e </a:t>
            </a:r>
            <a:r>
              <a:rPr lang="pt-BR" b="1" u="sng" dirty="0"/>
              <a:t>prequestionamento</a:t>
            </a:r>
            <a:r>
              <a:rPr lang="pt-BR" b="1" dirty="0"/>
              <a:t> – (S-TST-184 e 297, II e III</a:t>
            </a:r>
            <a:r>
              <a:rPr lang="pt-BR" b="1" dirty="0" smtClean="0"/>
              <a:t>). Voto vencido.</a:t>
            </a:r>
            <a:endParaRPr lang="pt-BR" dirty="0"/>
          </a:p>
          <a:p>
            <a:pPr marL="800100" lvl="2" indent="0" algn="just">
              <a:buNone/>
            </a:pPr>
            <a:r>
              <a:rPr lang="pt-BR" sz="2600" b="1" dirty="0" smtClean="0">
                <a:solidFill>
                  <a:srgbClr val="002060"/>
                </a:solidFill>
              </a:rPr>
              <a:t>NCPC, 940, § 3º. </a:t>
            </a:r>
            <a:r>
              <a:rPr lang="pt-BR" sz="2600" b="1" u="sng" dirty="0" smtClean="0">
                <a:solidFill>
                  <a:srgbClr val="002060"/>
                </a:solidFill>
              </a:rPr>
              <a:t>O voto vencido será necessariamente declarado</a:t>
            </a:r>
            <a:r>
              <a:rPr lang="pt-BR" sz="2600" dirty="0" smtClean="0">
                <a:solidFill>
                  <a:srgbClr val="002060"/>
                </a:solidFill>
              </a:rPr>
              <a:t> e considerado parte integrante do acórdão para todos os fins legais, inclusive de prequestionamento.</a:t>
            </a:r>
            <a:endParaRPr lang="pt-BR" sz="2600" dirty="0"/>
          </a:p>
          <a:p>
            <a:pPr algn="just"/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42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algn="just"/>
            <a:r>
              <a:rPr lang="pt-BR" b="1" u="sng" dirty="0"/>
              <a:t>Manifesto equívoco dos pressupostos recursais</a:t>
            </a:r>
            <a:r>
              <a:rPr lang="pt-BR" b="1" dirty="0"/>
              <a:t>.</a:t>
            </a:r>
            <a:endParaRPr lang="pt-BR" dirty="0"/>
          </a:p>
          <a:p>
            <a:pPr marL="1257300" lvl="3" indent="0" algn="just">
              <a:buNone/>
            </a:pPr>
            <a:r>
              <a:rPr lang="pt-BR" sz="2800" b="1" dirty="0">
                <a:solidFill>
                  <a:srgbClr val="002060"/>
                </a:solidFill>
              </a:rPr>
              <a:t>CLT, 897-A. </a:t>
            </a:r>
            <a:r>
              <a:rPr lang="pt-BR" sz="2800" dirty="0">
                <a:solidFill>
                  <a:srgbClr val="002060"/>
                </a:solidFill>
              </a:rPr>
              <a:t>Caberão embargos de declaração (…) nos casos de (…) </a:t>
            </a:r>
            <a:r>
              <a:rPr lang="pt-BR" sz="2800" b="1" u="sng" dirty="0">
                <a:solidFill>
                  <a:srgbClr val="002060"/>
                </a:solidFill>
              </a:rPr>
              <a:t>manifesto equívoco no exame dos pressupostos EXTRÍNSECOS do recurso</a:t>
            </a:r>
            <a:r>
              <a:rPr lang="pt-BR" sz="2800" b="1" dirty="0">
                <a:solidFill>
                  <a:srgbClr val="002060"/>
                </a:solidFill>
              </a:rPr>
              <a:t>.</a:t>
            </a:r>
            <a:endParaRPr lang="pt-BR" sz="2800" dirty="0">
              <a:solidFill>
                <a:srgbClr val="002060"/>
              </a:solidFill>
            </a:endParaRPr>
          </a:p>
          <a:p>
            <a:pPr lvl="1" algn="just"/>
            <a:r>
              <a:rPr lang="pt-BR" b="1" dirty="0" smtClean="0"/>
              <a:t> </a:t>
            </a:r>
            <a:r>
              <a:rPr lang="pt-BR" u="sng" dirty="0" smtClean="0"/>
              <a:t>Técnica de admissibilidade do TST</a:t>
            </a:r>
            <a:r>
              <a:rPr lang="pt-BR" dirty="0" smtClean="0"/>
              <a:t> (pressupostos intrínsecos – efetivo </a:t>
            </a:r>
            <a:r>
              <a:rPr lang="pt-BR" dirty="0"/>
              <a:t>enquadramento do recurso nas hipóteses de </a:t>
            </a:r>
            <a:r>
              <a:rPr lang="pt-BR" dirty="0" smtClean="0"/>
              <a:t>cabimento).</a:t>
            </a:r>
            <a:endParaRPr lang="pt-BR" dirty="0"/>
          </a:p>
          <a:p>
            <a:pPr algn="just"/>
            <a:r>
              <a:rPr lang="pt-BR" b="1" u="sng" dirty="0" smtClean="0"/>
              <a:t>Obscuridade</a:t>
            </a:r>
            <a:r>
              <a:rPr lang="pt-BR" b="1" dirty="0" smtClean="0"/>
              <a:t> </a:t>
            </a:r>
            <a:r>
              <a:rPr lang="pt-BR" b="1" dirty="0"/>
              <a:t>(CPC, 535, I; NCPC, 1.021, I</a:t>
            </a:r>
            <a:r>
              <a:rPr lang="pt-BR" b="1" dirty="0" smtClean="0"/>
              <a:t>).</a:t>
            </a:r>
          </a:p>
          <a:p>
            <a:pPr algn="just"/>
            <a:r>
              <a:rPr lang="pt-BR" b="1" u="sng" dirty="0" smtClean="0"/>
              <a:t>Erro material</a:t>
            </a:r>
            <a:r>
              <a:rPr lang="pt-BR" b="1" dirty="0"/>
              <a:t> </a:t>
            </a:r>
            <a:r>
              <a:rPr lang="pt-BR" b="1" dirty="0" smtClean="0"/>
              <a:t>(CLT</a:t>
            </a:r>
            <a:r>
              <a:rPr lang="pt-BR" b="1" dirty="0"/>
              <a:t>, 897-A, </a:t>
            </a:r>
            <a:r>
              <a:rPr lang="pt-BR" b="1" dirty="0" smtClean="0"/>
              <a:t>§ 1º e 833).</a:t>
            </a:r>
          </a:p>
          <a:p>
            <a:pPr marL="800100" lvl="2" indent="0" algn="just">
              <a:buNone/>
            </a:pPr>
            <a:r>
              <a:rPr lang="pt-BR" sz="2800" b="1" dirty="0" smtClean="0">
                <a:solidFill>
                  <a:srgbClr val="002060"/>
                </a:solidFill>
              </a:rPr>
              <a:t>NCPC</a:t>
            </a:r>
            <a:r>
              <a:rPr lang="pt-BR" sz="2800" b="1" dirty="0">
                <a:solidFill>
                  <a:srgbClr val="002060"/>
                </a:solidFill>
              </a:rPr>
              <a:t>, 1.021.</a:t>
            </a:r>
            <a:r>
              <a:rPr lang="pt-BR" sz="2800" dirty="0">
                <a:solidFill>
                  <a:srgbClr val="002060"/>
                </a:solidFill>
              </a:rPr>
              <a:t> Cabem embargos de declaração contra qualquer decisão judicial para:</a:t>
            </a:r>
          </a:p>
          <a:p>
            <a:pPr marL="800100" lvl="2" indent="0" algn="just">
              <a:buNone/>
            </a:pPr>
            <a:r>
              <a:rPr lang="pt-BR" sz="2800" dirty="0" smtClean="0">
                <a:solidFill>
                  <a:srgbClr val="002060"/>
                </a:solidFill>
              </a:rPr>
              <a:t>III </a:t>
            </a:r>
            <a:r>
              <a:rPr lang="pt-BR" sz="2800" dirty="0">
                <a:solidFill>
                  <a:srgbClr val="002060"/>
                </a:solidFill>
              </a:rPr>
              <a:t>– </a:t>
            </a:r>
            <a:r>
              <a:rPr lang="pt-BR" sz="2800" b="1" u="sng" dirty="0">
                <a:solidFill>
                  <a:srgbClr val="002060"/>
                </a:solidFill>
              </a:rPr>
              <a:t>corrigir erro material</a:t>
            </a:r>
            <a:r>
              <a:rPr lang="pt-BR" sz="2800" dirty="0" smtClean="0">
                <a:solidFill>
                  <a:srgbClr val="002060"/>
                </a:solidFill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42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3.3. </a:t>
            </a:r>
            <a:r>
              <a:rPr lang="pt-BR" b="1" u="sng" dirty="0">
                <a:solidFill>
                  <a:srgbClr val="C00000"/>
                </a:solidFill>
              </a:rPr>
              <a:t>Efeito </a:t>
            </a:r>
            <a:r>
              <a:rPr lang="pt-BR" b="1" u="sng" dirty="0" smtClean="0">
                <a:solidFill>
                  <a:srgbClr val="C00000"/>
                </a:solidFill>
              </a:rPr>
              <a:t>modificativo</a:t>
            </a:r>
            <a:endParaRPr lang="pt-BR" dirty="0">
              <a:solidFill>
                <a:srgbClr val="C00000"/>
              </a:solidFill>
            </a:endParaRPr>
          </a:p>
          <a:p>
            <a:pPr marL="800100" lvl="2" indent="0" algn="just">
              <a:buNone/>
            </a:pPr>
            <a:r>
              <a:rPr lang="pt-BR" sz="2800" b="1" dirty="0">
                <a:solidFill>
                  <a:srgbClr val="002060"/>
                </a:solidFill>
              </a:rPr>
              <a:t>CLT, 897-A, § 2º.</a:t>
            </a:r>
            <a:r>
              <a:rPr lang="pt-BR" sz="2800" dirty="0">
                <a:solidFill>
                  <a:srgbClr val="002060"/>
                </a:solidFill>
              </a:rPr>
              <a:t> Eventual </a:t>
            </a:r>
            <a:r>
              <a:rPr lang="pt-BR" sz="2800" b="1" u="sng" dirty="0">
                <a:solidFill>
                  <a:srgbClr val="002060"/>
                </a:solidFill>
              </a:rPr>
              <a:t>efeito modificativo</a:t>
            </a:r>
            <a:r>
              <a:rPr lang="pt-BR" sz="2800" dirty="0">
                <a:solidFill>
                  <a:srgbClr val="002060"/>
                </a:solidFill>
              </a:rPr>
              <a:t> dos embargos de declaração somente poderá ocorrer em virtude da </a:t>
            </a:r>
            <a:r>
              <a:rPr lang="pt-BR" sz="2800" b="1" u="sng" dirty="0">
                <a:solidFill>
                  <a:srgbClr val="002060"/>
                </a:solidFill>
              </a:rPr>
              <a:t>correção de vício</a:t>
            </a:r>
            <a:r>
              <a:rPr lang="pt-BR" sz="2800" dirty="0">
                <a:solidFill>
                  <a:srgbClr val="002060"/>
                </a:solidFill>
              </a:rPr>
              <a:t> na decisão embargada e desde que </a:t>
            </a:r>
            <a:r>
              <a:rPr lang="pt-BR" sz="2800" b="1" u="sng" dirty="0">
                <a:solidFill>
                  <a:srgbClr val="002060"/>
                </a:solidFill>
              </a:rPr>
              <a:t>ouvida a parte contrária</a:t>
            </a:r>
            <a:r>
              <a:rPr lang="pt-BR" sz="2800" dirty="0">
                <a:solidFill>
                  <a:srgbClr val="002060"/>
                </a:solidFill>
              </a:rPr>
              <a:t>, no prazo de 5 (cinco) dias.</a:t>
            </a:r>
          </a:p>
          <a:p>
            <a:pPr algn="just"/>
            <a:r>
              <a:rPr lang="pt-BR" b="1" u="sng" dirty="0" smtClean="0"/>
              <a:t>Correção </a:t>
            </a:r>
            <a:r>
              <a:rPr lang="pt-BR" b="1" u="sng" dirty="0"/>
              <a:t>de vício</a:t>
            </a:r>
            <a:r>
              <a:rPr lang="pt-BR" b="1" dirty="0"/>
              <a:t> </a:t>
            </a:r>
            <a:r>
              <a:rPr lang="pt-BR" dirty="0"/>
              <a:t>–</a:t>
            </a:r>
            <a:r>
              <a:rPr lang="pt-BR" b="1" dirty="0"/>
              <a:t> </a:t>
            </a:r>
            <a:r>
              <a:rPr lang="pt-BR" dirty="0"/>
              <a:t>vícios de locução formal; vício de percepção material. E o erro de julgamento? (teratologia?).</a:t>
            </a:r>
          </a:p>
          <a:p>
            <a:pPr algn="just"/>
            <a:r>
              <a:rPr lang="pt-BR" b="1" u="sng" dirty="0" smtClean="0"/>
              <a:t>Efeito </a:t>
            </a:r>
            <a:r>
              <a:rPr lang="pt-BR" b="1" u="sng" dirty="0"/>
              <a:t>modificativo</a:t>
            </a:r>
            <a:r>
              <a:rPr lang="pt-BR" b="1" dirty="0"/>
              <a:t> </a:t>
            </a:r>
            <a:r>
              <a:rPr lang="pt-BR" b="1" dirty="0" smtClean="0"/>
              <a:t>(S-278</a:t>
            </a:r>
            <a:r>
              <a:rPr lang="pt-BR" b="1" dirty="0"/>
              <a:t>; D1-142, </a:t>
            </a:r>
            <a:r>
              <a:rPr lang="pt-BR" b="1" dirty="0" smtClean="0"/>
              <a:t>II).</a:t>
            </a:r>
            <a:endParaRPr lang="pt-BR" dirty="0"/>
          </a:p>
          <a:p>
            <a:pPr algn="just"/>
            <a:r>
              <a:rPr lang="pt-BR" b="1" u="sng" dirty="0" smtClean="0"/>
              <a:t>Contraditório </a:t>
            </a:r>
            <a:r>
              <a:rPr lang="pt-BR" b="1" u="sng" dirty="0"/>
              <a:t>(contrarrazões)</a:t>
            </a:r>
            <a:r>
              <a:rPr lang="pt-BR" dirty="0"/>
              <a:t> </a:t>
            </a:r>
            <a:r>
              <a:rPr lang="pt-BR" dirty="0" smtClean="0"/>
              <a:t>(</a:t>
            </a:r>
            <a:r>
              <a:rPr lang="pt-BR" b="1" dirty="0" smtClean="0"/>
              <a:t>D1-142</a:t>
            </a:r>
            <a:r>
              <a:rPr lang="pt-BR" b="1" dirty="0"/>
              <a:t>, </a:t>
            </a:r>
            <a:r>
              <a:rPr lang="pt-BR" b="1" dirty="0" smtClean="0"/>
              <a:t>I; NCPC</a:t>
            </a:r>
            <a:r>
              <a:rPr lang="pt-BR" b="1" dirty="0"/>
              <a:t>, 1.022, § </a:t>
            </a:r>
            <a:r>
              <a:rPr lang="pt-BR" b="1" dirty="0" smtClean="0"/>
              <a:t>2º).</a:t>
            </a:r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42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3.4. </a:t>
            </a:r>
            <a:r>
              <a:rPr lang="pt-BR" b="1" u="sng" dirty="0" smtClean="0">
                <a:solidFill>
                  <a:srgbClr val="C00000"/>
                </a:solidFill>
              </a:rPr>
              <a:t>Julgamento </a:t>
            </a:r>
            <a:r>
              <a:rPr lang="pt-BR" b="1" u="sng" dirty="0">
                <a:solidFill>
                  <a:srgbClr val="C00000"/>
                </a:solidFill>
              </a:rPr>
              <a:t>monocrático.</a:t>
            </a:r>
            <a:endParaRPr lang="pt-BR" dirty="0">
              <a:solidFill>
                <a:srgbClr val="C00000"/>
              </a:solidFill>
            </a:endParaRPr>
          </a:p>
          <a:p>
            <a:pPr marL="800100" lvl="2" indent="0" algn="just">
              <a:buNone/>
            </a:pPr>
            <a:r>
              <a:rPr lang="pt-BR" sz="2800" b="1" dirty="0">
                <a:solidFill>
                  <a:srgbClr val="002060"/>
                </a:solidFill>
              </a:rPr>
              <a:t>S-421, I – </a:t>
            </a:r>
            <a:r>
              <a:rPr lang="pt-BR" sz="2800" dirty="0">
                <a:solidFill>
                  <a:srgbClr val="002060"/>
                </a:solidFill>
              </a:rPr>
              <a:t>Tendo a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b="1" u="sng" dirty="0">
                <a:solidFill>
                  <a:srgbClr val="002060"/>
                </a:solidFill>
              </a:rPr>
              <a:t>decisão monocrática</a:t>
            </a:r>
            <a:r>
              <a:rPr lang="pt-BR" sz="2800" dirty="0">
                <a:solidFill>
                  <a:srgbClr val="002060"/>
                </a:solidFill>
              </a:rPr>
              <a:t> de provimento ou denegação de recurso, prevista no art. 557 do CPC, conteúdo decisório definitivo e conclusivo da lide, comporta ser esclarecida pela via dos embargos de declaração, em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b="1" u="sng" dirty="0">
                <a:solidFill>
                  <a:srgbClr val="002060"/>
                </a:solidFill>
              </a:rPr>
              <a:t>decisão </a:t>
            </a:r>
            <a:r>
              <a:rPr lang="pt-BR" sz="2800" b="1" u="sng" dirty="0" err="1">
                <a:solidFill>
                  <a:srgbClr val="002060"/>
                </a:solidFill>
              </a:rPr>
              <a:t>aclaratória</a:t>
            </a:r>
            <a:r>
              <a:rPr lang="pt-BR" sz="2800" b="1" u="sng" dirty="0">
                <a:solidFill>
                  <a:srgbClr val="002060"/>
                </a:solidFill>
              </a:rPr>
              <a:t>, também monocrática</a:t>
            </a:r>
            <a:r>
              <a:rPr lang="pt-BR" sz="2800" dirty="0">
                <a:solidFill>
                  <a:srgbClr val="002060"/>
                </a:solidFill>
              </a:rPr>
              <a:t>, quando se pretende tão-somente suprir omissão e não, modificação do julgado.</a:t>
            </a:r>
          </a:p>
          <a:p>
            <a:pPr marL="800100" lvl="2" indent="0" algn="just">
              <a:buNone/>
            </a:pPr>
            <a:r>
              <a:rPr lang="pt-BR" sz="2800" b="1" dirty="0">
                <a:solidFill>
                  <a:srgbClr val="002060"/>
                </a:solidFill>
              </a:rPr>
              <a:t>NCPC, 1.023, § 1º. </a:t>
            </a:r>
            <a:r>
              <a:rPr lang="pt-BR" sz="2800" dirty="0">
                <a:solidFill>
                  <a:srgbClr val="002060"/>
                </a:solidFill>
              </a:rPr>
              <a:t>Quando os embargos de declaração forem opostos contra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b="1" u="sng" dirty="0">
                <a:solidFill>
                  <a:srgbClr val="002060"/>
                </a:solidFill>
              </a:rPr>
              <a:t>decisão de relator ou outra decisão unipessoal</a:t>
            </a:r>
            <a:r>
              <a:rPr lang="pt-BR" sz="2800" dirty="0">
                <a:solidFill>
                  <a:srgbClr val="002060"/>
                </a:solidFill>
              </a:rPr>
              <a:t> proferida em tribunal,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b="1" u="sng" dirty="0">
                <a:solidFill>
                  <a:srgbClr val="002060"/>
                </a:solidFill>
              </a:rPr>
              <a:t>o órgão prolator da decisão embargada decidi-los-á monocraticamente</a:t>
            </a:r>
            <a:r>
              <a:rPr lang="pt-BR" sz="2800" b="1" dirty="0" smtClean="0">
                <a:solidFill>
                  <a:srgbClr val="002060"/>
                </a:solidFill>
              </a:rPr>
              <a:t>.</a:t>
            </a:r>
            <a:endParaRPr lang="pt-BR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42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rgbClr val="C00000"/>
                </a:solidFill>
              </a:rPr>
              <a:t>3.5</a:t>
            </a:r>
            <a:r>
              <a:rPr lang="pt-BR" b="1" dirty="0">
                <a:solidFill>
                  <a:srgbClr val="C00000"/>
                </a:solidFill>
              </a:rPr>
              <a:t>. </a:t>
            </a:r>
            <a:r>
              <a:rPr lang="pt-BR" b="1" u="sng" dirty="0">
                <a:solidFill>
                  <a:srgbClr val="C00000"/>
                </a:solidFill>
              </a:rPr>
              <a:t>Fungibilidade – agravo </a:t>
            </a:r>
            <a:r>
              <a:rPr lang="pt-BR" b="1" u="sng" dirty="0" smtClean="0">
                <a:solidFill>
                  <a:srgbClr val="C00000"/>
                </a:solidFill>
              </a:rPr>
              <a:t>interno</a:t>
            </a:r>
            <a:endParaRPr lang="pt-BR" dirty="0">
              <a:solidFill>
                <a:srgbClr val="C00000"/>
              </a:solidFill>
            </a:endParaRPr>
          </a:p>
          <a:p>
            <a:pPr marL="800100" lvl="2" indent="0" algn="just">
              <a:buNone/>
            </a:pPr>
            <a:r>
              <a:rPr lang="pt-BR" sz="2800" b="1" dirty="0">
                <a:solidFill>
                  <a:srgbClr val="002060"/>
                </a:solidFill>
              </a:rPr>
              <a:t>S-421, II – </a:t>
            </a:r>
            <a:r>
              <a:rPr lang="pt-BR" sz="2800" b="1" u="sng" dirty="0">
                <a:solidFill>
                  <a:srgbClr val="002060"/>
                </a:solidFill>
              </a:rPr>
              <a:t>Postulando o embargante efeito modificativo</a:t>
            </a:r>
            <a:r>
              <a:rPr lang="pt-BR" sz="2800" dirty="0">
                <a:solidFill>
                  <a:srgbClr val="002060"/>
                </a:solidFill>
              </a:rPr>
              <a:t>, os embargos declaratórios deverão ser submetidos ao pronunciamento do Colegiado,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b="1" u="sng" dirty="0">
                <a:solidFill>
                  <a:srgbClr val="002060"/>
                </a:solidFill>
              </a:rPr>
              <a:t>convertidos em agravo</a:t>
            </a:r>
            <a:r>
              <a:rPr lang="pt-BR" sz="2800" dirty="0">
                <a:solidFill>
                  <a:srgbClr val="002060"/>
                </a:solidFill>
              </a:rPr>
              <a:t>, em face dos princípios da fungibilidade e celeridade processual.</a:t>
            </a:r>
          </a:p>
          <a:p>
            <a:pPr marL="800100" lvl="2" indent="0" algn="just">
              <a:buNone/>
            </a:pPr>
            <a:r>
              <a:rPr lang="pt-BR" sz="2800" b="1" dirty="0">
                <a:solidFill>
                  <a:srgbClr val="002060"/>
                </a:solidFill>
              </a:rPr>
              <a:t>NCPC, 1.023, § 2º. </a:t>
            </a:r>
            <a:r>
              <a:rPr lang="pt-BR" sz="2800" b="1" u="sng" dirty="0">
                <a:solidFill>
                  <a:srgbClr val="002060"/>
                </a:solidFill>
              </a:rPr>
              <a:t>O órgão julgador conhecerá dos embargos de declaração como agravo interno</a:t>
            </a:r>
            <a:r>
              <a:rPr lang="pt-BR" sz="2800" dirty="0">
                <a:solidFill>
                  <a:srgbClr val="002060"/>
                </a:solidFill>
              </a:rPr>
              <a:t> se entender ser este o recurso cabível, desde que determine previamente a intimação do recorrente para, no prazo de cinco dias, complementar as razões recursais, de modo a ajustá-las às exigências do art. 1.020, § 1º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42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3.6. </a:t>
            </a:r>
            <a:r>
              <a:rPr lang="pt-BR" b="1" u="sng" dirty="0">
                <a:solidFill>
                  <a:srgbClr val="C00000"/>
                </a:solidFill>
              </a:rPr>
              <a:t>Efeito </a:t>
            </a:r>
            <a:r>
              <a:rPr lang="pt-BR" b="1" u="sng" dirty="0" smtClean="0">
                <a:solidFill>
                  <a:srgbClr val="C00000"/>
                </a:solidFill>
              </a:rPr>
              <a:t>interruptivo</a:t>
            </a:r>
            <a:endParaRPr lang="pt-BR" dirty="0">
              <a:solidFill>
                <a:srgbClr val="C00000"/>
              </a:solidFill>
            </a:endParaRPr>
          </a:p>
          <a:p>
            <a:pPr marL="800100" lvl="2" indent="0" algn="just">
              <a:buNone/>
            </a:pPr>
            <a:r>
              <a:rPr lang="pt-BR" sz="2800" b="1" dirty="0">
                <a:solidFill>
                  <a:srgbClr val="002060"/>
                </a:solidFill>
              </a:rPr>
              <a:t>CLT, 897-A, § 3º. </a:t>
            </a:r>
            <a:r>
              <a:rPr lang="pt-BR" sz="2800" dirty="0">
                <a:solidFill>
                  <a:srgbClr val="002060"/>
                </a:solidFill>
              </a:rPr>
              <a:t>Os embargos de declaração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b="1" u="sng" dirty="0">
                <a:solidFill>
                  <a:srgbClr val="002060"/>
                </a:solidFill>
              </a:rPr>
              <a:t>interrompem</a:t>
            </a:r>
            <a:r>
              <a:rPr lang="pt-BR" sz="2800" dirty="0">
                <a:solidFill>
                  <a:srgbClr val="002060"/>
                </a:solidFill>
              </a:rPr>
              <a:t> o prazo para interposição de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b="1" u="sng" dirty="0">
                <a:solidFill>
                  <a:srgbClr val="002060"/>
                </a:solidFill>
              </a:rPr>
              <a:t>outros recursos</a:t>
            </a:r>
            <a:r>
              <a:rPr lang="pt-BR" sz="2800" dirty="0">
                <a:solidFill>
                  <a:srgbClr val="002060"/>
                </a:solidFill>
              </a:rPr>
              <a:t>, por qualquer das partes, salvo quando intempestivos, irregular a representação da parte ou ausente a sua assinatura.</a:t>
            </a:r>
          </a:p>
          <a:p>
            <a:pPr marL="800100" lvl="2" indent="0" algn="just">
              <a:buNone/>
            </a:pPr>
            <a:r>
              <a:rPr lang="pt-BR" sz="2800" b="1" dirty="0">
                <a:solidFill>
                  <a:srgbClr val="002060"/>
                </a:solidFill>
              </a:rPr>
              <a:t>CPC, 538. </a:t>
            </a:r>
            <a:r>
              <a:rPr lang="pt-BR" sz="2800" dirty="0">
                <a:solidFill>
                  <a:srgbClr val="002060"/>
                </a:solidFill>
              </a:rPr>
              <a:t>Os embargos de declaração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b="1" u="sng" dirty="0">
                <a:solidFill>
                  <a:srgbClr val="002060"/>
                </a:solidFill>
              </a:rPr>
              <a:t>interrompem</a:t>
            </a:r>
            <a:r>
              <a:rPr lang="pt-BR" sz="2800" dirty="0">
                <a:solidFill>
                  <a:srgbClr val="002060"/>
                </a:solidFill>
              </a:rPr>
              <a:t> o prazo para a interposição de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b="1" u="sng" dirty="0">
                <a:solidFill>
                  <a:srgbClr val="002060"/>
                </a:solidFill>
              </a:rPr>
              <a:t>outros recursos</a:t>
            </a:r>
            <a:r>
              <a:rPr lang="pt-BR" sz="2800" dirty="0">
                <a:solidFill>
                  <a:srgbClr val="002060"/>
                </a:solidFill>
              </a:rPr>
              <a:t>, por qualquer das partes.</a:t>
            </a:r>
          </a:p>
          <a:p>
            <a:pPr marL="800100" lvl="2" indent="0" algn="just">
              <a:buNone/>
            </a:pPr>
            <a:r>
              <a:rPr lang="pt-BR" sz="2800" b="1" dirty="0">
                <a:solidFill>
                  <a:srgbClr val="002060"/>
                </a:solidFill>
              </a:rPr>
              <a:t>NCPC, 1.025. </a:t>
            </a:r>
            <a:r>
              <a:rPr lang="pt-BR" sz="2800" dirty="0">
                <a:solidFill>
                  <a:srgbClr val="002060"/>
                </a:solidFill>
              </a:rPr>
              <a:t>Os embargos de declaração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b="1" u="sng" dirty="0">
                <a:solidFill>
                  <a:srgbClr val="002060"/>
                </a:solidFill>
              </a:rPr>
              <a:t>não possuem efeito suspensivo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dirty="0">
                <a:solidFill>
                  <a:srgbClr val="002060"/>
                </a:solidFill>
              </a:rPr>
              <a:t>e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b="1" u="sng" dirty="0">
                <a:solidFill>
                  <a:srgbClr val="002060"/>
                </a:solidFill>
              </a:rPr>
              <a:t>interrompem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dirty="0">
                <a:solidFill>
                  <a:srgbClr val="002060"/>
                </a:solidFill>
              </a:rPr>
              <a:t>o prazo para a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b="1" u="sng" dirty="0">
                <a:solidFill>
                  <a:srgbClr val="002060"/>
                </a:solidFill>
              </a:rPr>
              <a:t>interposição de recurso</a:t>
            </a:r>
            <a:r>
              <a:rPr lang="pt-BR" sz="2800" b="1" dirty="0" smtClean="0">
                <a:solidFill>
                  <a:srgbClr val="002060"/>
                </a:solidFill>
              </a:rPr>
              <a:t>.</a:t>
            </a:r>
            <a:endParaRPr lang="pt-BR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42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algn="just"/>
            <a:r>
              <a:rPr lang="pt-BR" b="1" u="sng" dirty="0" smtClean="0"/>
              <a:t>Outros </a:t>
            </a:r>
            <a:r>
              <a:rPr lang="pt-BR" b="1" u="sng" dirty="0"/>
              <a:t>recursos</a:t>
            </a:r>
            <a:r>
              <a:rPr lang="pt-BR" b="1" dirty="0"/>
              <a:t>.</a:t>
            </a:r>
            <a:endParaRPr lang="pt-BR" dirty="0"/>
          </a:p>
          <a:p>
            <a:pPr algn="just"/>
            <a:r>
              <a:rPr lang="pt-BR" b="1" u="sng" dirty="0" smtClean="0"/>
              <a:t>Não </a:t>
            </a:r>
            <a:r>
              <a:rPr lang="pt-BR" b="1" u="sng" dirty="0"/>
              <a:t>interrupção</a:t>
            </a:r>
            <a:r>
              <a:rPr lang="pt-BR" b="1" dirty="0"/>
              <a:t> – </a:t>
            </a:r>
            <a:r>
              <a:rPr lang="pt-BR" dirty="0"/>
              <a:t>intempestividade; irregularidade de representação, falta de assinatura. E na hipótese de </a:t>
            </a:r>
            <a:r>
              <a:rPr lang="pt-BR" b="1" u="sng" dirty="0"/>
              <a:t>não cabimento</a:t>
            </a:r>
            <a:r>
              <a:rPr lang="pt-BR" dirty="0" smtClean="0"/>
              <a:t>?</a:t>
            </a:r>
          </a:p>
          <a:p>
            <a:pPr algn="just"/>
            <a:r>
              <a:rPr lang="pt-BR" b="1" u="sng" dirty="0" smtClean="0"/>
              <a:t>Beneficiários</a:t>
            </a:r>
            <a:r>
              <a:rPr lang="pt-BR" b="1" dirty="0" smtClean="0"/>
              <a:t>:</a:t>
            </a:r>
            <a:endParaRPr lang="pt-BR" b="1" u="sng" dirty="0" smtClean="0"/>
          </a:p>
          <a:p>
            <a:pPr lvl="1" algn="just"/>
            <a:r>
              <a:rPr lang="pt-BR" dirty="0" smtClean="0"/>
              <a:t> partes.</a:t>
            </a:r>
          </a:p>
          <a:p>
            <a:pPr lvl="1" algn="just"/>
            <a:r>
              <a:rPr lang="pt-BR" dirty="0" smtClean="0"/>
              <a:t> terceiros e MPT?</a:t>
            </a:r>
          </a:p>
          <a:p>
            <a:pPr lvl="1" algn="just"/>
            <a:r>
              <a:rPr lang="pt-BR" dirty="0" smtClean="0"/>
              <a:t> hipótese de coligação?</a:t>
            </a:r>
            <a:endParaRPr lang="pt-BR" dirty="0"/>
          </a:p>
          <a:p>
            <a:pPr algn="just"/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42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3.7. </a:t>
            </a:r>
            <a:r>
              <a:rPr lang="pt-BR" b="1" u="sng" dirty="0" smtClean="0">
                <a:solidFill>
                  <a:srgbClr val="C00000"/>
                </a:solidFill>
              </a:rPr>
              <a:t>Multa</a:t>
            </a:r>
            <a:endParaRPr lang="pt-BR" dirty="0">
              <a:solidFill>
                <a:srgbClr val="C00000"/>
              </a:solidFill>
            </a:endParaRPr>
          </a:p>
          <a:p>
            <a:pPr marL="800100" lvl="2" indent="0" algn="just">
              <a:buNone/>
            </a:pPr>
            <a:r>
              <a:rPr lang="pt-BR" sz="3200" dirty="0">
                <a:solidFill>
                  <a:srgbClr val="002060"/>
                </a:solidFill>
              </a:rPr>
              <a:t>“A interposição de embargos de declaração </a:t>
            </a:r>
            <a:r>
              <a:rPr lang="pt-BR" sz="3200" b="1" u="sng" dirty="0">
                <a:solidFill>
                  <a:srgbClr val="002060"/>
                </a:solidFill>
              </a:rPr>
              <a:t>sem que a parte embargante demonstre quaisquer dos vícios </a:t>
            </a:r>
            <a:r>
              <a:rPr lang="pt-BR" sz="3200" dirty="0">
                <a:solidFill>
                  <a:srgbClr val="002060"/>
                </a:solidFill>
              </a:rPr>
              <a:t>elencados no art. 897-A da CLT </a:t>
            </a:r>
            <a:r>
              <a:rPr lang="pt-BR" sz="3200" b="1" u="sng" dirty="0">
                <a:solidFill>
                  <a:srgbClr val="002060"/>
                </a:solidFill>
              </a:rPr>
              <a:t>caracteriza pretensão de índole procrastinatória</a:t>
            </a:r>
            <a:r>
              <a:rPr lang="pt-BR" sz="3200" dirty="0">
                <a:solidFill>
                  <a:srgbClr val="002060"/>
                </a:solidFill>
              </a:rPr>
              <a:t>, a ensejar a aplicação da multa prevista no parágrafo único do art. 538 do CPC” (TST-ED-AgR-E-ED-RR-122000-17.2006.5.16.0003, SBDI-1, Rel. Min. João </a:t>
            </a:r>
            <a:r>
              <a:rPr lang="pt-BR" sz="3200" dirty="0" err="1">
                <a:solidFill>
                  <a:srgbClr val="002060"/>
                </a:solidFill>
              </a:rPr>
              <a:t>Oreste</a:t>
            </a:r>
            <a:r>
              <a:rPr lang="pt-BR" sz="3200" dirty="0">
                <a:solidFill>
                  <a:srgbClr val="002060"/>
                </a:solidFill>
              </a:rPr>
              <a:t> </a:t>
            </a:r>
            <a:r>
              <a:rPr lang="pt-BR" sz="3200" dirty="0" err="1">
                <a:solidFill>
                  <a:srgbClr val="002060"/>
                </a:solidFill>
              </a:rPr>
              <a:t>Dalazen</a:t>
            </a:r>
            <a:r>
              <a:rPr lang="pt-BR" sz="3200" dirty="0">
                <a:solidFill>
                  <a:srgbClr val="002060"/>
                </a:solidFill>
              </a:rPr>
              <a:t>, DJ 14-11-2014).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42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>
                <a:latin typeface="Arial Black" panose="020B0A04020102020204" pitchFamily="34" charset="0"/>
              </a:rPr>
              <a:t>IV – </a:t>
            </a:r>
            <a:r>
              <a:rPr lang="pt-BR" b="1" u="sng" dirty="0">
                <a:latin typeface="Arial Black" panose="020B0A04020102020204" pitchFamily="34" charset="0"/>
              </a:rPr>
              <a:t>AGRAVO DE INSTRUMENTO</a:t>
            </a:r>
            <a:endParaRPr lang="pt-BR" dirty="0">
              <a:latin typeface="Arial Black" panose="020B0A04020102020204" pitchFamily="34" charset="0"/>
            </a:endParaRP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4.1. </a:t>
            </a:r>
            <a:r>
              <a:rPr lang="pt-BR" b="1" u="sng" dirty="0">
                <a:solidFill>
                  <a:srgbClr val="C00000"/>
                </a:solidFill>
              </a:rPr>
              <a:t>Dispensa de depósito </a:t>
            </a:r>
            <a:r>
              <a:rPr lang="pt-BR" b="1" u="sng" dirty="0" smtClean="0">
                <a:solidFill>
                  <a:srgbClr val="C00000"/>
                </a:solidFill>
              </a:rPr>
              <a:t>recursal</a:t>
            </a:r>
            <a:endParaRPr lang="pt-BR" dirty="0">
              <a:solidFill>
                <a:srgbClr val="C00000"/>
              </a:solidFill>
            </a:endParaRPr>
          </a:p>
          <a:p>
            <a:pPr marL="800100" lvl="2" indent="0" algn="just">
              <a:buNone/>
            </a:pPr>
            <a:r>
              <a:rPr lang="pt-BR" sz="2800" b="1" dirty="0">
                <a:solidFill>
                  <a:srgbClr val="002060"/>
                </a:solidFill>
              </a:rPr>
              <a:t>CLT, 899. (...), § 8º. </a:t>
            </a:r>
            <a:r>
              <a:rPr lang="pt-BR" sz="2800" dirty="0">
                <a:solidFill>
                  <a:srgbClr val="002060"/>
                </a:solidFill>
              </a:rPr>
              <a:t>Quando o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b="1" u="sng" dirty="0">
                <a:solidFill>
                  <a:srgbClr val="002060"/>
                </a:solidFill>
              </a:rPr>
              <a:t>agravo de instrumento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dirty="0">
                <a:solidFill>
                  <a:srgbClr val="002060"/>
                </a:solidFill>
              </a:rPr>
              <a:t>tem a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b="1" u="sng" dirty="0">
                <a:solidFill>
                  <a:srgbClr val="002060"/>
                </a:solidFill>
              </a:rPr>
              <a:t>finalidade de destrancar recurso de revista que se insurge contra decisão que contraria</a:t>
            </a:r>
            <a:r>
              <a:rPr lang="pt-BR" sz="2800" dirty="0">
                <a:solidFill>
                  <a:srgbClr val="002060"/>
                </a:solidFill>
              </a:rPr>
              <a:t> a jurisprudência uniforme do Tribunal Superior do Trabalho, consubstanciada nas suas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b="1" u="sng" dirty="0">
                <a:solidFill>
                  <a:srgbClr val="002060"/>
                </a:solidFill>
              </a:rPr>
              <a:t>súmulas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dirty="0">
                <a:solidFill>
                  <a:srgbClr val="002060"/>
                </a:solidFill>
              </a:rPr>
              <a:t>ou em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b="1" u="sng" dirty="0">
                <a:solidFill>
                  <a:srgbClr val="002060"/>
                </a:solidFill>
              </a:rPr>
              <a:t>orientação jurisprudencial</a:t>
            </a:r>
            <a:r>
              <a:rPr lang="pt-BR" sz="2800" b="1" dirty="0">
                <a:solidFill>
                  <a:srgbClr val="002060"/>
                </a:solidFill>
              </a:rPr>
              <a:t>, </a:t>
            </a:r>
            <a:r>
              <a:rPr lang="pt-BR" sz="2800" b="1" u="sng" dirty="0">
                <a:solidFill>
                  <a:srgbClr val="002060"/>
                </a:solidFill>
              </a:rPr>
              <a:t>não haverá obrigatoriedade de</a:t>
            </a:r>
            <a:r>
              <a:rPr lang="pt-BR" sz="2800" b="1" dirty="0">
                <a:solidFill>
                  <a:srgbClr val="002060"/>
                </a:solidFill>
              </a:rPr>
              <a:t> se efetuar o </a:t>
            </a:r>
            <a:r>
              <a:rPr lang="pt-BR" sz="2800" b="1" u="sng" dirty="0">
                <a:solidFill>
                  <a:srgbClr val="002060"/>
                </a:solidFill>
              </a:rPr>
              <a:t>depósito</a:t>
            </a:r>
            <a:r>
              <a:rPr lang="pt-BR" sz="2800" b="1" dirty="0">
                <a:solidFill>
                  <a:srgbClr val="002060"/>
                </a:solidFill>
              </a:rPr>
              <a:t> referido no § 7</a:t>
            </a:r>
            <a:r>
              <a:rPr lang="pt-BR" sz="2800" b="1" u="sng" baseline="30000" dirty="0">
                <a:solidFill>
                  <a:srgbClr val="002060"/>
                </a:solidFill>
              </a:rPr>
              <a:t>o</a:t>
            </a:r>
            <a:r>
              <a:rPr lang="pt-BR" sz="2800" b="1" dirty="0">
                <a:solidFill>
                  <a:srgbClr val="002060"/>
                </a:solidFill>
              </a:rPr>
              <a:t> deste artigo.</a:t>
            </a:r>
            <a:endParaRPr lang="pt-BR" sz="2800" dirty="0">
              <a:solidFill>
                <a:srgbClr val="002060"/>
              </a:solidFill>
            </a:endParaRPr>
          </a:p>
          <a:p>
            <a:pPr algn="just"/>
            <a:r>
              <a:rPr lang="pt-BR" b="1" u="sng" dirty="0" smtClean="0"/>
              <a:t>Inversão </a:t>
            </a:r>
            <a:r>
              <a:rPr lang="pt-BR" b="1" u="sng" dirty="0"/>
              <a:t>da ordem lógica de julgamento</a:t>
            </a:r>
            <a:r>
              <a:rPr lang="pt-BR" b="1" dirty="0"/>
              <a:t>.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42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>
                <a:latin typeface="Arial Black" panose="020B0A04020102020204" pitchFamily="34" charset="0"/>
              </a:rPr>
              <a:t>I – </a:t>
            </a:r>
            <a:r>
              <a:rPr lang="pt-BR" b="1" u="sng" dirty="0">
                <a:latin typeface="Arial Black" panose="020B0A04020102020204" pitchFamily="34" charset="0"/>
              </a:rPr>
              <a:t>CONSIDERAÇÕES </a:t>
            </a:r>
            <a:r>
              <a:rPr lang="pt-BR" b="1" u="sng" dirty="0" smtClean="0">
                <a:latin typeface="Arial Black" panose="020B0A04020102020204" pitchFamily="34" charset="0"/>
              </a:rPr>
              <a:t>INICIAIS</a:t>
            </a:r>
            <a:endParaRPr lang="pt-BR" dirty="0"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r>
              <a:rPr lang="pt-BR" b="1" dirty="0"/>
              <a:t> </a:t>
            </a:r>
            <a:endParaRPr lang="pt-BR" dirty="0"/>
          </a:p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1.1. </a:t>
            </a:r>
            <a:r>
              <a:rPr lang="pt-BR" b="1" u="sng" dirty="0">
                <a:solidFill>
                  <a:srgbClr val="C00000"/>
                </a:solidFill>
              </a:rPr>
              <a:t>Aprimoramento técnico do sistema </a:t>
            </a:r>
            <a:r>
              <a:rPr lang="pt-BR" b="1" u="sng" dirty="0" smtClean="0">
                <a:solidFill>
                  <a:srgbClr val="C00000"/>
                </a:solidFill>
              </a:rPr>
              <a:t>recursal</a:t>
            </a:r>
            <a:endParaRPr lang="pt-BR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pt-BR" b="1" dirty="0"/>
              <a:t> </a:t>
            </a:r>
            <a:endParaRPr lang="pt-BR" dirty="0"/>
          </a:p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1.2.</a:t>
            </a:r>
            <a:r>
              <a:rPr lang="pt-BR" dirty="0">
                <a:solidFill>
                  <a:srgbClr val="C00000"/>
                </a:solidFill>
              </a:rPr>
              <a:t> </a:t>
            </a:r>
            <a:r>
              <a:rPr lang="pt-BR" b="1" u="sng" dirty="0">
                <a:solidFill>
                  <a:srgbClr val="C00000"/>
                </a:solidFill>
              </a:rPr>
              <a:t>Tentativa de racionalização</a:t>
            </a:r>
            <a:r>
              <a:rPr lang="pt-BR" dirty="0"/>
              <a:t> (otimização) da atividade judiciária para atender a tempestividade processual (CF, 5º, LXXVIII</a:t>
            </a:r>
            <a:r>
              <a:rPr lang="pt-BR" dirty="0" smtClean="0"/>
              <a:t>).</a:t>
            </a:r>
          </a:p>
          <a:p>
            <a:pPr algn="just"/>
            <a:r>
              <a:rPr lang="pt-BR" b="1" u="sng" dirty="0" smtClean="0"/>
              <a:t>Premissa </a:t>
            </a:r>
            <a:r>
              <a:rPr lang="pt-BR" b="1" u="sng" dirty="0"/>
              <a:t>eleita</a:t>
            </a:r>
            <a:r>
              <a:rPr lang="pt-BR" dirty="0"/>
              <a:t>: segurança jurídica.</a:t>
            </a:r>
          </a:p>
          <a:p>
            <a:pPr marL="0" indent="0" algn="just">
              <a:buNone/>
            </a:pPr>
            <a:r>
              <a:rPr lang="pt-BR" b="1" dirty="0"/>
              <a:t> </a:t>
            </a:r>
            <a:endParaRPr lang="pt-BR" dirty="0"/>
          </a:p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1.3. </a:t>
            </a:r>
            <a:r>
              <a:rPr lang="pt-BR" b="1" u="sng" dirty="0">
                <a:solidFill>
                  <a:srgbClr val="C00000"/>
                </a:solidFill>
              </a:rPr>
              <a:t>Segurança jurídica (CF, 5º, </a:t>
            </a:r>
            <a:r>
              <a:rPr lang="pt-BR" b="1" i="1" u="sng" dirty="0">
                <a:solidFill>
                  <a:srgbClr val="C00000"/>
                </a:solidFill>
              </a:rPr>
              <a:t>caput</a:t>
            </a:r>
            <a:r>
              <a:rPr lang="pt-BR" b="1" u="sng" dirty="0" smtClean="0">
                <a:solidFill>
                  <a:srgbClr val="C00000"/>
                </a:solidFill>
              </a:rPr>
              <a:t>)</a:t>
            </a:r>
            <a:endParaRPr lang="pt-B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1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4.2.</a:t>
            </a:r>
            <a:r>
              <a:rPr lang="pt-BR" dirty="0">
                <a:solidFill>
                  <a:srgbClr val="C00000"/>
                </a:solidFill>
              </a:rPr>
              <a:t> </a:t>
            </a:r>
            <a:r>
              <a:rPr lang="pt-BR" b="1" u="sng" dirty="0">
                <a:solidFill>
                  <a:srgbClr val="C00000"/>
                </a:solidFill>
              </a:rPr>
              <a:t>Juízo de admissibilidade </a:t>
            </a:r>
            <a:r>
              <a:rPr lang="pt-BR" b="1" i="1" u="sng" dirty="0">
                <a:solidFill>
                  <a:srgbClr val="C00000"/>
                </a:solidFill>
              </a:rPr>
              <a:t>a quo</a:t>
            </a:r>
            <a:r>
              <a:rPr lang="pt-BR" b="1" dirty="0">
                <a:solidFill>
                  <a:srgbClr val="C00000"/>
                </a:solidFill>
              </a:rPr>
              <a:t>:</a:t>
            </a:r>
            <a:r>
              <a:rPr lang="pt-BR" dirty="0"/>
              <a:t> o órgão de origem poderá obstar o processamento do AI sem depósito recursal?</a:t>
            </a:r>
          </a:p>
          <a:p>
            <a:pPr algn="just"/>
            <a:r>
              <a:rPr lang="pt-BR" b="1" u="sng" dirty="0" smtClean="0"/>
              <a:t>Natureza </a:t>
            </a:r>
            <a:r>
              <a:rPr lang="pt-BR" b="1" u="sng" dirty="0"/>
              <a:t>liberatória do </a:t>
            </a:r>
            <a:r>
              <a:rPr lang="pt-BR" b="1" u="sng" dirty="0" smtClean="0"/>
              <a:t>agravo</a:t>
            </a:r>
            <a:r>
              <a:rPr lang="pt-BR" dirty="0" smtClean="0"/>
              <a:t>.</a:t>
            </a:r>
            <a:endParaRPr lang="pt-BR" dirty="0"/>
          </a:p>
          <a:p>
            <a:pPr algn="just"/>
            <a:r>
              <a:rPr lang="pt-BR" b="1" u="sng" dirty="0" smtClean="0"/>
              <a:t>Racionalização</a:t>
            </a:r>
            <a:r>
              <a:rPr lang="pt-BR" b="1" dirty="0" smtClean="0"/>
              <a:t>:</a:t>
            </a:r>
          </a:p>
          <a:p>
            <a:pPr lvl="1" algn="just"/>
            <a:r>
              <a:rPr lang="pt-BR" dirty="0" smtClean="0"/>
              <a:t> ausência </a:t>
            </a:r>
            <a:r>
              <a:rPr lang="pt-BR" dirty="0"/>
              <a:t>de alegação - RR contra violação </a:t>
            </a:r>
            <a:r>
              <a:rPr lang="pt-BR" dirty="0" smtClean="0"/>
              <a:t>S-OJ.</a:t>
            </a:r>
            <a:endParaRPr lang="pt-BR" dirty="0"/>
          </a:p>
          <a:p>
            <a:pPr lvl="1" algn="just"/>
            <a:r>
              <a:rPr lang="pt-BR" dirty="0" smtClean="0"/>
              <a:t> alegação </a:t>
            </a:r>
            <a:r>
              <a:rPr lang="pt-BR" dirty="0"/>
              <a:t>manifestamente não pertinente e procedente (???).</a:t>
            </a:r>
          </a:p>
          <a:p>
            <a:pPr marL="800100" lvl="2" indent="0" algn="just">
              <a:buNone/>
            </a:pPr>
            <a:r>
              <a:rPr lang="pt-BR" sz="2800" b="1" dirty="0">
                <a:solidFill>
                  <a:srgbClr val="002060"/>
                </a:solidFill>
              </a:rPr>
              <a:t>TST-Ato nº 491/2014, 23. Parágrafo único. </a:t>
            </a:r>
            <a:r>
              <a:rPr lang="pt-BR" sz="2800" dirty="0">
                <a:solidFill>
                  <a:srgbClr val="002060"/>
                </a:solidFill>
              </a:rPr>
              <a:t>Quando a arguição a que se refere o </a:t>
            </a:r>
            <a:r>
              <a:rPr lang="pt-BR" sz="2800" i="1" dirty="0">
                <a:solidFill>
                  <a:srgbClr val="002060"/>
                </a:solidFill>
              </a:rPr>
              <a:t>caput</a:t>
            </a:r>
            <a:r>
              <a:rPr lang="pt-BR" sz="2800" dirty="0">
                <a:solidFill>
                  <a:srgbClr val="002060"/>
                </a:solidFill>
              </a:rPr>
              <a:t> deste artigo revelar-se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b="1" u="sng" dirty="0">
                <a:solidFill>
                  <a:srgbClr val="002060"/>
                </a:solidFill>
              </a:rPr>
              <a:t>manifestamente infundada, temerária ou artificiosa, o agravo de instrumento será considerado deserto</a:t>
            </a:r>
            <a:r>
              <a:rPr lang="pt-BR" sz="2800" b="1" dirty="0" smtClean="0">
                <a:solidFill>
                  <a:srgbClr val="002060"/>
                </a:solidFill>
              </a:rPr>
              <a:t>.</a:t>
            </a:r>
            <a:r>
              <a:rPr lang="pt-BR" sz="2800" dirty="0">
                <a:solidFill>
                  <a:srgbClr val="00206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2642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rgbClr val="C00000"/>
                </a:solidFill>
              </a:rPr>
              <a:t>4.3</a:t>
            </a:r>
            <a:r>
              <a:rPr lang="pt-BR" b="1" dirty="0">
                <a:solidFill>
                  <a:srgbClr val="C00000"/>
                </a:solidFill>
              </a:rPr>
              <a:t>. </a:t>
            </a:r>
            <a:r>
              <a:rPr lang="pt-BR" b="1" u="sng" dirty="0">
                <a:solidFill>
                  <a:srgbClr val="C00000"/>
                </a:solidFill>
              </a:rPr>
              <a:t>Acórdão com múltiplos capítulos</a:t>
            </a:r>
            <a:r>
              <a:rPr lang="pt-BR" dirty="0"/>
              <a:t> – vinculando-se a um deles, apenas, a alegação de violação de súmula ou OJ</a:t>
            </a:r>
            <a:r>
              <a:rPr lang="pt-BR" dirty="0" smtClean="0"/>
              <a:t>.</a:t>
            </a:r>
          </a:p>
          <a:p>
            <a:pPr algn="just"/>
            <a:endParaRPr lang="pt-BR" sz="1100" dirty="0"/>
          </a:p>
          <a:p>
            <a:pPr marL="400050" lvl="1" indent="0" algn="just">
              <a:buNone/>
            </a:pPr>
            <a:r>
              <a:rPr lang="pt-BR" b="1" dirty="0">
                <a:solidFill>
                  <a:srgbClr val="002060"/>
                </a:solidFill>
              </a:rPr>
              <a:t>TST-Ato nº 491/2014, 23. </a:t>
            </a:r>
            <a:r>
              <a:rPr lang="pt-BR" dirty="0">
                <a:solidFill>
                  <a:srgbClr val="002060"/>
                </a:solidFill>
              </a:rPr>
              <a:t>A dispensa de depósito recursal a que se refere o § 8º do artigo 899 da CLT não será aplicável aos casos em que o agravo de instrumento se refira a</a:t>
            </a:r>
            <a:r>
              <a:rPr lang="pt-BR" b="1" dirty="0">
                <a:solidFill>
                  <a:srgbClr val="002060"/>
                </a:solidFill>
              </a:rPr>
              <a:t> </a:t>
            </a:r>
            <a:r>
              <a:rPr lang="pt-BR" b="1" u="sng" dirty="0">
                <a:solidFill>
                  <a:srgbClr val="002060"/>
                </a:solidFill>
              </a:rPr>
              <a:t>uma parcela de condenação, pelo menos, que não seja objeto de arguição de contrariedade a súmula ou a orientação jurisprudencial do Tribunal Superior do Trabalho</a:t>
            </a:r>
            <a:r>
              <a:rPr lang="pt-BR" b="1" dirty="0" smtClean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642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rgbClr val="C00000"/>
                </a:solidFill>
              </a:rPr>
              <a:t>4.4</a:t>
            </a:r>
            <a:r>
              <a:rPr lang="pt-BR" b="1" dirty="0">
                <a:solidFill>
                  <a:srgbClr val="C00000"/>
                </a:solidFill>
              </a:rPr>
              <a:t>. </a:t>
            </a:r>
            <a:r>
              <a:rPr lang="pt-BR" b="1" u="sng" dirty="0">
                <a:solidFill>
                  <a:srgbClr val="C00000"/>
                </a:solidFill>
              </a:rPr>
              <a:t>Acórdão com um capítulo com múltiplos fundamentos</a:t>
            </a:r>
            <a:r>
              <a:rPr lang="pt-BR" dirty="0"/>
              <a:t> – violação de súmula ou OJ e da lei federal.</a:t>
            </a:r>
            <a:endParaRPr lang="pt-BR" sz="2400" dirty="0"/>
          </a:p>
          <a:p>
            <a:pPr algn="just"/>
            <a:endParaRPr lang="pt-BR" sz="2400" dirty="0"/>
          </a:p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4.5. </a:t>
            </a:r>
            <a:r>
              <a:rPr lang="pt-BR" b="1" u="sng" dirty="0" smtClean="0">
                <a:solidFill>
                  <a:srgbClr val="C00000"/>
                </a:solidFill>
              </a:rPr>
              <a:t>Aplicação </a:t>
            </a:r>
            <a:r>
              <a:rPr lang="pt-BR" b="1" u="sng" dirty="0">
                <a:solidFill>
                  <a:srgbClr val="C00000"/>
                </a:solidFill>
              </a:rPr>
              <a:t>analógica </a:t>
            </a:r>
            <a:r>
              <a:rPr lang="pt-BR" b="1" u="sng" dirty="0" smtClean="0">
                <a:solidFill>
                  <a:srgbClr val="C00000"/>
                </a:solidFill>
              </a:rPr>
              <a:t>para os outros </a:t>
            </a:r>
            <a:r>
              <a:rPr lang="pt-BR" b="1" u="sng" dirty="0">
                <a:solidFill>
                  <a:srgbClr val="C00000"/>
                </a:solidFill>
              </a:rPr>
              <a:t>recursos</a:t>
            </a:r>
            <a:endParaRPr lang="pt-BR" sz="2400" dirty="0">
              <a:solidFill>
                <a:srgbClr val="C00000"/>
              </a:solidFill>
            </a:endParaRPr>
          </a:p>
          <a:p>
            <a:pPr algn="just"/>
            <a:r>
              <a:rPr lang="pt-BR" b="1" u="sng" dirty="0" smtClean="0"/>
              <a:t>Interpretação estanque</a:t>
            </a:r>
            <a:r>
              <a:rPr lang="pt-BR" b="1" dirty="0" smtClean="0"/>
              <a:t>.</a:t>
            </a:r>
            <a:endParaRPr lang="pt-BR" b="1" u="sng" dirty="0" smtClean="0"/>
          </a:p>
          <a:p>
            <a:pPr algn="just"/>
            <a:r>
              <a:rPr lang="pt-BR" b="1" u="sng" dirty="0" smtClean="0"/>
              <a:t>Objetivo </a:t>
            </a:r>
            <a:r>
              <a:rPr lang="pt-BR" b="1" u="sng" dirty="0"/>
              <a:t>da lei</a:t>
            </a:r>
            <a:r>
              <a:rPr lang="pt-BR" dirty="0"/>
              <a:t>: conferir segurança jurídica e prestigiar a jurisprudência uniformizadora dos tribunais de cúpula</a:t>
            </a:r>
            <a:r>
              <a:rPr lang="pt-BR" dirty="0" smtClean="0"/>
              <a:t>.</a:t>
            </a:r>
            <a:r>
              <a:rPr lang="pt-BR" dirty="0"/>
              <a:t> </a:t>
            </a:r>
            <a:endParaRPr lang="pt-B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75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>
                <a:latin typeface="Arial Black" panose="020B0A04020102020204" pitchFamily="34" charset="0"/>
              </a:rPr>
              <a:t>V </a:t>
            </a:r>
            <a:r>
              <a:rPr lang="pt-BR" b="1" dirty="0">
                <a:latin typeface="Arial Black" panose="020B0A04020102020204" pitchFamily="34" charset="0"/>
              </a:rPr>
              <a:t>– </a:t>
            </a:r>
            <a:r>
              <a:rPr lang="pt-BR" b="1" u="sng" dirty="0" smtClean="0">
                <a:latin typeface="Arial Black" panose="020B0A04020102020204" pitchFamily="34" charset="0"/>
              </a:rPr>
              <a:t>RECURSO DE REVISTA</a:t>
            </a:r>
            <a:endParaRPr lang="pt-BR" dirty="0">
              <a:latin typeface="Arial Black" panose="020B0A04020102020204" pitchFamily="34" charset="0"/>
            </a:endParaRP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b="1" dirty="0" smtClean="0">
                <a:solidFill>
                  <a:srgbClr val="C00000"/>
                </a:solidFill>
              </a:rPr>
              <a:t>5.1. </a:t>
            </a:r>
            <a:r>
              <a:rPr lang="pt-BR" b="1" u="sng" dirty="0" smtClean="0">
                <a:solidFill>
                  <a:srgbClr val="C00000"/>
                </a:solidFill>
              </a:rPr>
              <a:t>Finalidade</a:t>
            </a:r>
            <a:r>
              <a:rPr lang="pt-BR" b="1" dirty="0" smtClean="0">
                <a:solidFill>
                  <a:srgbClr val="C00000"/>
                </a:solidFill>
              </a:rPr>
              <a:t> </a:t>
            </a:r>
            <a:r>
              <a:rPr lang="pt-BR" dirty="0" smtClean="0"/>
              <a:t>– </a:t>
            </a:r>
            <a:r>
              <a:rPr lang="pt-BR" b="1" u="sng" dirty="0" smtClean="0"/>
              <a:t>tutelar </a:t>
            </a:r>
            <a:r>
              <a:rPr lang="pt-BR" b="1" u="sng" dirty="0"/>
              <a:t>o direito objetivo</a:t>
            </a:r>
            <a:r>
              <a:rPr lang="pt-BR" dirty="0"/>
              <a:t> voltado à:</a:t>
            </a:r>
            <a:endParaRPr lang="pt-BR" b="1" u="sng" dirty="0" smtClean="0">
              <a:solidFill>
                <a:srgbClr val="C00000"/>
              </a:solidFill>
            </a:endParaRPr>
          </a:p>
          <a:p>
            <a:pPr algn="just"/>
            <a:r>
              <a:rPr lang="pt-BR" b="1" u="sng" dirty="0" smtClean="0"/>
              <a:t>unidade do direito</a:t>
            </a:r>
            <a:r>
              <a:rPr lang="pt-BR" dirty="0" smtClean="0"/>
              <a:t> – hegemonia da CF e das leis;</a:t>
            </a:r>
          </a:p>
          <a:p>
            <a:pPr algn="just"/>
            <a:r>
              <a:rPr lang="pt-BR" b="1" u="sng" dirty="0" smtClean="0"/>
              <a:t>uniformização</a:t>
            </a:r>
            <a:r>
              <a:rPr lang="pt-BR" dirty="0" smtClean="0"/>
              <a:t> da interpretação do </a:t>
            </a:r>
            <a:r>
              <a:rPr lang="pt-BR" i="1" dirty="0" smtClean="0"/>
              <a:t>direito em tese</a:t>
            </a:r>
            <a:r>
              <a:rPr lang="pt-BR" dirty="0" smtClean="0"/>
              <a:t>;</a:t>
            </a:r>
          </a:p>
          <a:p>
            <a:pPr algn="just"/>
            <a:r>
              <a:rPr lang="pt-BR" u="sng" dirty="0" smtClean="0"/>
              <a:t>garantia da autoridade da jurisprudência</a:t>
            </a:r>
            <a:r>
              <a:rPr lang="pt-BR" dirty="0" smtClean="0"/>
              <a:t> (</a:t>
            </a:r>
            <a:r>
              <a:rPr lang="pt-BR" dirty="0" err="1" smtClean="0"/>
              <a:t>S-Ojs</a:t>
            </a:r>
            <a:r>
              <a:rPr lang="pt-BR" dirty="0" smtClean="0"/>
              <a:t>).</a:t>
            </a:r>
          </a:p>
          <a:p>
            <a:pPr marL="0" indent="0" algn="just">
              <a:buNone/>
            </a:pPr>
            <a:endParaRPr lang="pt-BR" sz="2000" b="1" dirty="0" smtClean="0"/>
          </a:p>
          <a:p>
            <a:pPr marL="0" indent="0" algn="just">
              <a:buNone/>
            </a:pPr>
            <a:r>
              <a:rPr lang="pt-BR" b="1" dirty="0" smtClean="0">
                <a:solidFill>
                  <a:srgbClr val="C00000"/>
                </a:solidFill>
              </a:rPr>
              <a:t>5.2</a:t>
            </a:r>
            <a:r>
              <a:rPr lang="pt-BR" b="1" dirty="0">
                <a:solidFill>
                  <a:srgbClr val="C00000"/>
                </a:solidFill>
              </a:rPr>
              <a:t>. </a:t>
            </a:r>
            <a:r>
              <a:rPr lang="pt-BR" b="1" u="sng" dirty="0" smtClean="0">
                <a:solidFill>
                  <a:srgbClr val="C00000"/>
                </a:solidFill>
              </a:rPr>
              <a:t>Admissibilidade (técnica)</a:t>
            </a:r>
          </a:p>
          <a:p>
            <a:pPr algn="just"/>
            <a:r>
              <a:rPr lang="pt-BR" b="1" u="sng" dirty="0" smtClean="0"/>
              <a:t>Pressupostos </a:t>
            </a:r>
            <a:r>
              <a:rPr lang="pt-BR" b="1" u="sng" dirty="0"/>
              <a:t>intrínsecos</a:t>
            </a:r>
            <a:r>
              <a:rPr lang="pt-BR" dirty="0"/>
              <a:t> – </a:t>
            </a:r>
            <a:r>
              <a:rPr lang="pt-BR" dirty="0" smtClean="0"/>
              <a:t>efetivo enquadramento </a:t>
            </a:r>
            <a:r>
              <a:rPr lang="pt-BR" dirty="0"/>
              <a:t>do recurso nas hipóteses de </a:t>
            </a:r>
            <a:r>
              <a:rPr lang="pt-BR" dirty="0" smtClean="0"/>
              <a:t>cabimento.</a:t>
            </a:r>
          </a:p>
        </p:txBody>
      </p:sp>
    </p:spTree>
    <p:extLst>
      <p:ext uri="{BB962C8B-B14F-4D97-AF65-F5344CB8AC3E}">
        <p14:creationId xmlns:p14="http://schemas.microsoft.com/office/powerpoint/2010/main" val="202975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400050" lvl="1" indent="0" algn="just">
              <a:buNone/>
            </a:pPr>
            <a:r>
              <a:rPr lang="pt-BR" dirty="0">
                <a:solidFill>
                  <a:srgbClr val="002060"/>
                </a:solidFill>
              </a:rPr>
              <a:t>“(…) </a:t>
            </a:r>
            <a:r>
              <a:rPr lang="pt-BR" b="1" u="sng" dirty="0">
                <a:solidFill>
                  <a:srgbClr val="002060"/>
                </a:solidFill>
              </a:rPr>
              <a:t>o cabimento</a:t>
            </a:r>
            <a:r>
              <a:rPr lang="pt-BR" dirty="0">
                <a:solidFill>
                  <a:srgbClr val="002060"/>
                </a:solidFill>
              </a:rPr>
              <a:t> dos recursos de revista contra as decisões proferidas pelos Tribunais Regionais </a:t>
            </a:r>
            <a:r>
              <a:rPr lang="pt-BR" b="1" u="sng" dirty="0">
                <a:solidFill>
                  <a:srgbClr val="002060"/>
                </a:solidFill>
              </a:rPr>
              <a:t>está condicionado à existência de ofensas à literalidade da lei federal ou da norma constitucional (art. 896, </a:t>
            </a:r>
            <a:r>
              <a:rPr lang="pt-BR" b="1" i="1" u="sng" dirty="0">
                <a:solidFill>
                  <a:srgbClr val="002060"/>
                </a:solidFill>
              </a:rPr>
              <a:t>c</a:t>
            </a:r>
            <a:r>
              <a:rPr lang="pt-BR" b="1" u="sng" dirty="0">
                <a:solidFill>
                  <a:srgbClr val="002060"/>
                </a:solidFill>
              </a:rPr>
              <a:t>, da CLT), de divergências</a:t>
            </a:r>
            <a:r>
              <a:rPr lang="pt-BR" dirty="0">
                <a:solidFill>
                  <a:srgbClr val="002060"/>
                </a:solidFill>
              </a:rPr>
              <a:t> entre Regionais </a:t>
            </a:r>
            <a:r>
              <a:rPr lang="pt-BR" b="1" u="sng" dirty="0">
                <a:solidFill>
                  <a:srgbClr val="002060"/>
                </a:solidFill>
              </a:rPr>
              <a:t>na interpretação da lei</a:t>
            </a:r>
            <a:r>
              <a:rPr lang="pt-BR" dirty="0">
                <a:solidFill>
                  <a:srgbClr val="002060"/>
                </a:solidFill>
              </a:rPr>
              <a:t> federal, estadual, norma coletiva ou regulamento empresarial de abrangência </a:t>
            </a:r>
            <a:r>
              <a:rPr lang="pt-BR" dirty="0" err="1">
                <a:solidFill>
                  <a:srgbClr val="002060"/>
                </a:solidFill>
              </a:rPr>
              <a:t>ultrarregional</a:t>
            </a:r>
            <a:r>
              <a:rPr lang="pt-BR" dirty="0">
                <a:solidFill>
                  <a:srgbClr val="002060"/>
                </a:solidFill>
              </a:rPr>
              <a:t>, de divergência entre a decisão Regional e a Seção de Dissídios Individuais do TST </a:t>
            </a:r>
            <a:r>
              <a:rPr lang="pt-BR" dirty="0" smtClean="0">
                <a:solidFill>
                  <a:srgbClr val="002060"/>
                </a:solidFill>
              </a:rPr>
              <a:t>sobre </a:t>
            </a:r>
            <a:r>
              <a:rPr lang="pt-BR" dirty="0">
                <a:solidFill>
                  <a:srgbClr val="002060"/>
                </a:solidFill>
              </a:rPr>
              <a:t>a mesma matéria, </a:t>
            </a:r>
            <a:r>
              <a:rPr lang="pt-BR" b="1" u="sng" dirty="0">
                <a:solidFill>
                  <a:srgbClr val="002060"/>
                </a:solidFill>
              </a:rPr>
              <a:t>ou</a:t>
            </a:r>
            <a:r>
              <a:rPr lang="pt-BR" dirty="0">
                <a:solidFill>
                  <a:srgbClr val="002060"/>
                </a:solidFill>
              </a:rPr>
              <a:t> ainda, </a:t>
            </a:r>
            <a:r>
              <a:rPr lang="pt-BR" b="1" u="sng" dirty="0">
                <a:solidFill>
                  <a:srgbClr val="002060"/>
                </a:solidFill>
              </a:rPr>
              <a:t>entre decisão regional e súmula da jurisprudência uniforme do TST ou súmula vinculante do STF</a:t>
            </a:r>
            <a:r>
              <a:rPr lang="pt-BR" dirty="0">
                <a:solidFill>
                  <a:srgbClr val="002060"/>
                </a:solidFill>
              </a:rPr>
              <a:t> (art. 896, </a:t>
            </a:r>
            <a:r>
              <a:rPr lang="pt-BR" i="1" dirty="0">
                <a:solidFill>
                  <a:srgbClr val="002060"/>
                </a:solidFill>
              </a:rPr>
              <a:t>a</a:t>
            </a:r>
            <a:r>
              <a:rPr lang="pt-BR" dirty="0">
                <a:solidFill>
                  <a:srgbClr val="002060"/>
                </a:solidFill>
              </a:rPr>
              <a:t> e </a:t>
            </a:r>
            <a:r>
              <a:rPr lang="pt-BR" i="1" dirty="0">
                <a:solidFill>
                  <a:srgbClr val="002060"/>
                </a:solidFill>
              </a:rPr>
              <a:t>b</a:t>
            </a:r>
            <a:r>
              <a:rPr lang="pt-BR" dirty="0">
                <a:solidFill>
                  <a:srgbClr val="002060"/>
                </a:solidFill>
              </a:rPr>
              <a:t>)” </a:t>
            </a:r>
            <a:r>
              <a:rPr lang="pt-BR" dirty="0" smtClean="0">
                <a:solidFill>
                  <a:srgbClr val="002060"/>
                </a:solidFill>
              </a:rPr>
              <a:t>(Alexandre Agra Belmonte).</a:t>
            </a:r>
            <a:endParaRPr lang="pt-B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63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lvl="1" algn="just"/>
            <a:r>
              <a:rPr lang="pt-BR" dirty="0" smtClean="0"/>
              <a:t> divergência </a:t>
            </a:r>
            <a:r>
              <a:rPr lang="pt-BR" dirty="0"/>
              <a:t>jurisprudencial com TRT distinto ou com a SDI (CLT, 896, </a:t>
            </a:r>
            <a:r>
              <a:rPr lang="pt-BR" i="1" dirty="0"/>
              <a:t>a</a:t>
            </a:r>
            <a:r>
              <a:rPr lang="pt-BR" dirty="0"/>
              <a:t> e </a:t>
            </a:r>
            <a:r>
              <a:rPr lang="pt-BR" i="1" dirty="0"/>
              <a:t>b</a:t>
            </a:r>
            <a:r>
              <a:rPr lang="pt-BR" dirty="0"/>
              <a:t>);</a:t>
            </a:r>
          </a:p>
          <a:p>
            <a:pPr lvl="1" algn="just"/>
            <a:r>
              <a:rPr lang="pt-BR" dirty="0" smtClean="0"/>
              <a:t> contrariedade </a:t>
            </a:r>
            <a:r>
              <a:rPr lang="pt-BR" dirty="0"/>
              <a:t>à súmula e à OJ do TST (CLT, 896, § 1º-A, II e III);</a:t>
            </a:r>
          </a:p>
          <a:p>
            <a:pPr lvl="1" algn="just"/>
            <a:r>
              <a:rPr lang="pt-BR" dirty="0" smtClean="0"/>
              <a:t> contrariedade </a:t>
            </a:r>
            <a:r>
              <a:rPr lang="pt-BR" dirty="0"/>
              <a:t>à súmula vinculante </a:t>
            </a:r>
            <a:r>
              <a:rPr lang="pt-BR" dirty="0" smtClean="0"/>
              <a:t>(</a:t>
            </a:r>
            <a:r>
              <a:rPr lang="pt-BR" dirty="0"/>
              <a:t>CLT, 896, </a:t>
            </a:r>
            <a:r>
              <a:rPr lang="pt-BR" i="1" dirty="0"/>
              <a:t>a</a:t>
            </a:r>
            <a:r>
              <a:rPr lang="pt-BR" dirty="0"/>
              <a:t>);</a:t>
            </a:r>
          </a:p>
          <a:p>
            <a:pPr lvl="1" algn="just"/>
            <a:r>
              <a:rPr lang="pt-BR" dirty="0" smtClean="0"/>
              <a:t> violação </a:t>
            </a:r>
            <a:r>
              <a:rPr lang="pt-BR" dirty="0"/>
              <a:t>literal de dispositivo da lei federal (CLT, 896, </a:t>
            </a:r>
            <a:r>
              <a:rPr lang="pt-BR" i="1" dirty="0"/>
              <a:t>c</a:t>
            </a:r>
            <a:r>
              <a:rPr lang="pt-BR" dirty="0"/>
              <a:t>);</a:t>
            </a:r>
          </a:p>
          <a:p>
            <a:pPr lvl="1" algn="just"/>
            <a:r>
              <a:rPr lang="pt-BR" dirty="0" smtClean="0"/>
              <a:t> violação </a:t>
            </a:r>
            <a:r>
              <a:rPr lang="pt-BR" dirty="0"/>
              <a:t>direta e literal de dispositivo da CF (CLT, 896, </a:t>
            </a:r>
            <a:r>
              <a:rPr lang="pt-BR" i="1" dirty="0"/>
              <a:t>c</a:t>
            </a:r>
            <a:r>
              <a:rPr lang="pt-BR" dirty="0" smtClean="0"/>
              <a:t>).</a:t>
            </a:r>
          </a:p>
          <a:p>
            <a:pPr lvl="1" algn="just"/>
            <a:r>
              <a:rPr lang="pt-BR" b="1" dirty="0" smtClean="0">
                <a:solidFill>
                  <a:srgbClr val="FF0000"/>
                </a:solidFill>
              </a:rPr>
              <a:t> ausência </a:t>
            </a:r>
            <a:r>
              <a:rPr lang="pt-BR" b="1" dirty="0">
                <a:solidFill>
                  <a:srgbClr val="FF0000"/>
                </a:solidFill>
              </a:rPr>
              <a:t>de divergência jurisprudencial </a:t>
            </a:r>
            <a:r>
              <a:rPr lang="pt-BR" b="1" dirty="0" smtClean="0">
                <a:solidFill>
                  <a:srgbClr val="FF0000"/>
                </a:solidFill>
              </a:rPr>
              <a:t>orgânica no TRT recorrido </a:t>
            </a:r>
            <a:r>
              <a:rPr lang="pt-BR" b="1" dirty="0">
                <a:solidFill>
                  <a:srgbClr val="FF0000"/>
                </a:solidFill>
              </a:rPr>
              <a:t>(CLT, 896, §§ 3º a 5º) – Lei n. </a:t>
            </a:r>
            <a:r>
              <a:rPr lang="pt-BR" b="1" dirty="0" smtClean="0">
                <a:solidFill>
                  <a:srgbClr val="FF0000"/>
                </a:solidFill>
              </a:rPr>
              <a:t>13.015/2014.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238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rgbClr val="C00000"/>
                </a:solidFill>
              </a:rPr>
              <a:t>5.3. </a:t>
            </a:r>
            <a:r>
              <a:rPr lang="pt-BR" b="1" u="sng" dirty="0">
                <a:solidFill>
                  <a:srgbClr val="C00000"/>
                </a:solidFill>
              </a:rPr>
              <a:t>Ausência de divergência jurisprudencial </a:t>
            </a:r>
            <a:r>
              <a:rPr lang="pt-BR" b="1" u="sng" dirty="0" smtClean="0">
                <a:solidFill>
                  <a:srgbClr val="C00000"/>
                </a:solidFill>
              </a:rPr>
              <a:t>orgânica no TRT recorrido (CLT</a:t>
            </a:r>
            <a:r>
              <a:rPr lang="pt-BR" b="1" u="sng" dirty="0">
                <a:solidFill>
                  <a:srgbClr val="C00000"/>
                </a:solidFill>
              </a:rPr>
              <a:t>, 896, §§ 3º a 5º)</a:t>
            </a:r>
          </a:p>
          <a:p>
            <a:pPr algn="just"/>
            <a:r>
              <a:rPr lang="pt-BR" b="1" u="sng" dirty="0" smtClean="0"/>
              <a:t>Uniformização </a:t>
            </a:r>
            <a:r>
              <a:rPr lang="pt-BR" b="1" u="sng" dirty="0"/>
              <a:t>obrigatória da jurisprudência</a:t>
            </a:r>
            <a:endParaRPr lang="pt-BR" b="1" u="dbl" dirty="0"/>
          </a:p>
          <a:p>
            <a:pPr marL="1257300" lvl="3" indent="0" algn="just">
              <a:buNone/>
            </a:pPr>
            <a:r>
              <a:rPr lang="pt-BR" sz="2300" b="1" dirty="0">
                <a:solidFill>
                  <a:srgbClr val="002060"/>
                </a:solidFill>
              </a:rPr>
              <a:t>CLT, 896, § 3º.</a:t>
            </a:r>
            <a:r>
              <a:rPr lang="pt-BR" sz="2300" dirty="0">
                <a:solidFill>
                  <a:srgbClr val="002060"/>
                </a:solidFill>
              </a:rPr>
              <a:t> </a:t>
            </a:r>
            <a:r>
              <a:rPr lang="pt-BR" sz="2300" b="1" u="sng" dirty="0">
                <a:solidFill>
                  <a:srgbClr val="002060"/>
                </a:solidFill>
              </a:rPr>
              <a:t>Os Tribunais Regionais do Trabalho procederão, obrigatoriamente, à uniformização de sua jurisprudência</a:t>
            </a:r>
            <a:r>
              <a:rPr lang="pt-BR" sz="2300" dirty="0">
                <a:solidFill>
                  <a:srgbClr val="002060"/>
                </a:solidFill>
              </a:rPr>
              <a:t> e aplicarão, nas causas da competência da Justiça do Trabalho, no que couber, o incidente de uniformização de jurisprudência previsto nos termos do Capítulo I do Título IX do Livro I da Lei n</a:t>
            </a:r>
            <a:r>
              <a:rPr lang="pt-BR" sz="2300" baseline="30000" dirty="0">
                <a:solidFill>
                  <a:srgbClr val="002060"/>
                </a:solidFill>
              </a:rPr>
              <a:t>o</a:t>
            </a:r>
            <a:r>
              <a:rPr lang="pt-BR" sz="2300" dirty="0">
                <a:solidFill>
                  <a:srgbClr val="002060"/>
                </a:solidFill>
              </a:rPr>
              <a:t> 5.869, de 11 de janeiro de 1973 (Código de Processo Civil).</a:t>
            </a:r>
          </a:p>
          <a:p>
            <a:pPr lvl="1" algn="just"/>
            <a:r>
              <a:rPr lang="pt-BR" dirty="0" smtClean="0"/>
              <a:t> </a:t>
            </a:r>
            <a:r>
              <a:rPr lang="pt-BR" b="1" u="sng" dirty="0" smtClean="0"/>
              <a:t>Dever </a:t>
            </a:r>
            <a:r>
              <a:rPr lang="pt-BR" b="1" u="sng" dirty="0"/>
              <a:t>de uniformizar teses jurídicas mediante</a:t>
            </a:r>
            <a:r>
              <a:rPr lang="pt-BR" b="1" dirty="0"/>
              <a:t>:</a:t>
            </a:r>
          </a:p>
          <a:p>
            <a:pPr marL="857250" lvl="2" indent="0" algn="just">
              <a:buNone/>
            </a:pPr>
            <a:r>
              <a:rPr lang="pt-BR" sz="2800" b="1" dirty="0" smtClean="0"/>
              <a:t>a) incidente </a:t>
            </a:r>
            <a:r>
              <a:rPr lang="pt-BR" sz="2800" b="1" dirty="0"/>
              <a:t>de uniformização de jurisprudência</a:t>
            </a:r>
            <a:r>
              <a:rPr lang="pt-BR" sz="2800" dirty="0"/>
              <a:t> (CPC, 476 a 479 com os acréscimos da Lei n. 13.015/2014</a:t>
            </a:r>
            <a:r>
              <a:rPr lang="pt-BR" sz="2800" dirty="0" smtClean="0"/>
              <a:t>).</a:t>
            </a:r>
          </a:p>
          <a:p>
            <a:pPr marL="857250" lvl="2" indent="0" algn="just">
              <a:buNone/>
            </a:pPr>
            <a:r>
              <a:rPr lang="pt-BR" sz="2800" b="1" dirty="0" smtClean="0"/>
              <a:t>Obs.: </a:t>
            </a:r>
            <a:r>
              <a:rPr lang="pt-BR" sz="2800" dirty="0" smtClean="0"/>
              <a:t>NCPC – não </a:t>
            </a:r>
            <a:r>
              <a:rPr lang="pt-BR" sz="2800" dirty="0"/>
              <a:t>há incidente de </a:t>
            </a:r>
            <a:r>
              <a:rPr lang="pt-BR" sz="2800" dirty="0" smtClean="0"/>
              <a:t>uniformização.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1257300" lvl="3" indent="0" algn="just">
              <a:buNone/>
            </a:pPr>
            <a:r>
              <a:rPr lang="pt-BR" sz="2300" b="1" dirty="0" smtClean="0">
                <a:solidFill>
                  <a:srgbClr val="002060"/>
                </a:solidFill>
              </a:rPr>
              <a:t>NCPC, </a:t>
            </a:r>
            <a:r>
              <a:rPr lang="pt-BR" sz="2300" b="1" dirty="0">
                <a:solidFill>
                  <a:srgbClr val="002060"/>
                </a:solidFill>
              </a:rPr>
              <a:t>925. </a:t>
            </a:r>
            <a:r>
              <a:rPr lang="pt-BR" sz="2300" b="1" u="sng" dirty="0">
                <a:solidFill>
                  <a:srgbClr val="002060"/>
                </a:solidFill>
              </a:rPr>
              <a:t>Os tribunais devem uniformizar </a:t>
            </a:r>
            <a:r>
              <a:rPr lang="pt-BR" sz="2300" b="1" u="sng" dirty="0" smtClean="0">
                <a:solidFill>
                  <a:srgbClr val="002060"/>
                </a:solidFill>
              </a:rPr>
              <a:t>sua jurisprudência</a:t>
            </a:r>
            <a:r>
              <a:rPr lang="pt-BR" sz="2300" dirty="0" smtClean="0">
                <a:solidFill>
                  <a:srgbClr val="002060"/>
                </a:solidFill>
              </a:rPr>
              <a:t> </a:t>
            </a:r>
            <a:r>
              <a:rPr lang="pt-BR" sz="2300" dirty="0">
                <a:solidFill>
                  <a:srgbClr val="002060"/>
                </a:solidFill>
              </a:rPr>
              <a:t>e mantê-la estável, íntegra </a:t>
            </a:r>
            <a:r>
              <a:rPr lang="pt-BR" sz="2300" dirty="0" smtClean="0">
                <a:solidFill>
                  <a:srgbClr val="002060"/>
                </a:solidFill>
              </a:rPr>
              <a:t>e coerente</a:t>
            </a:r>
            <a:r>
              <a:rPr lang="pt-BR" sz="2300" dirty="0">
                <a:solidFill>
                  <a:srgbClr val="002060"/>
                </a:solidFill>
              </a:rPr>
              <a:t>.</a:t>
            </a:r>
            <a:endParaRPr lang="pt-BR" sz="2300" dirty="0" smtClean="0">
              <a:solidFill>
                <a:srgbClr val="002060"/>
              </a:solidFill>
            </a:endParaRPr>
          </a:p>
          <a:p>
            <a:pPr marL="857250" lvl="2" indent="0" algn="just">
              <a:buNone/>
            </a:pPr>
            <a:r>
              <a:rPr lang="pt-BR" sz="2700" b="1" dirty="0" smtClean="0"/>
              <a:t>b</a:t>
            </a:r>
            <a:r>
              <a:rPr lang="pt-BR" sz="2700" b="1" dirty="0"/>
              <a:t>) incidente de assunção de competência</a:t>
            </a:r>
            <a:r>
              <a:rPr lang="pt-BR" sz="2700" dirty="0"/>
              <a:t> </a:t>
            </a:r>
            <a:r>
              <a:rPr lang="pt-BR" sz="2700" dirty="0" smtClean="0"/>
              <a:t>(</a:t>
            </a:r>
            <a:r>
              <a:rPr lang="pt-BR" sz="2700" dirty="0"/>
              <a:t>CPC, 555, § 1º; NCPC, 946).</a:t>
            </a:r>
            <a:endParaRPr lang="pt-BR" sz="2700" b="1" dirty="0"/>
          </a:p>
          <a:p>
            <a:pPr lvl="1" algn="just"/>
            <a:r>
              <a:rPr lang="pt-BR" sz="2700" b="1" u="sng" dirty="0" smtClean="0"/>
              <a:t>Dever </a:t>
            </a:r>
            <a:r>
              <a:rPr lang="pt-BR" sz="2700" b="1" u="sng" dirty="0"/>
              <a:t>de </a:t>
            </a:r>
            <a:r>
              <a:rPr lang="pt-BR" sz="2700" b="1" u="sng" dirty="0" smtClean="0"/>
              <a:t>estabilidade da jurisprudência (mantê-la uniformizada, íntegra e coerente)</a:t>
            </a:r>
            <a:r>
              <a:rPr lang="pt-BR" sz="2700" b="1" dirty="0" smtClean="0"/>
              <a:t>.</a:t>
            </a:r>
            <a:endParaRPr lang="pt-BR" sz="2700" b="1" dirty="0"/>
          </a:p>
          <a:p>
            <a:pPr marL="1257300" lvl="3" indent="0" algn="just">
              <a:buNone/>
            </a:pPr>
            <a:r>
              <a:rPr lang="pt-BR" sz="2300" b="1" dirty="0">
                <a:solidFill>
                  <a:srgbClr val="002060"/>
                </a:solidFill>
              </a:rPr>
              <a:t>TST-Ato nº 491/2014, 6º. </a:t>
            </a:r>
            <a:r>
              <a:rPr lang="pt-BR" sz="2300" dirty="0">
                <a:solidFill>
                  <a:srgbClr val="002060"/>
                </a:solidFill>
              </a:rPr>
              <a:t>Os Tribunais Regionais do Trabalho </a:t>
            </a:r>
            <a:r>
              <a:rPr lang="pt-BR" sz="2300" b="1" u="sng" dirty="0">
                <a:solidFill>
                  <a:srgbClr val="002060"/>
                </a:solidFill>
              </a:rPr>
              <a:t>deverão manter</a:t>
            </a:r>
            <a:r>
              <a:rPr lang="pt-BR" sz="2300" dirty="0">
                <a:solidFill>
                  <a:srgbClr val="002060"/>
                </a:solidFill>
              </a:rPr>
              <a:t> e dar publicidade a </a:t>
            </a:r>
            <a:r>
              <a:rPr lang="pt-BR" sz="2300" b="1" u="sng" dirty="0">
                <a:solidFill>
                  <a:srgbClr val="002060"/>
                </a:solidFill>
              </a:rPr>
              <a:t>suas súmulas e teses jurídicas prevalecentes</a:t>
            </a:r>
            <a:r>
              <a:rPr lang="pt-BR" sz="2300" dirty="0">
                <a:solidFill>
                  <a:srgbClr val="002060"/>
                </a:solidFill>
              </a:rPr>
              <a:t> mediante banco de dados, organizando-as por questão jurídica decidida e divulgando-as, preferencialmente, na rede mundial </a:t>
            </a:r>
            <a:r>
              <a:rPr lang="pt-BR" sz="2300" dirty="0" smtClean="0">
                <a:solidFill>
                  <a:srgbClr val="002060"/>
                </a:solidFill>
              </a:rPr>
              <a:t>de computadores.</a:t>
            </a:r>
          </a:p>
          <a:p>
            <a:pPr marL="1257300" lvl="3" indent="0" algn="just">
              <a:buNone/>
            </a:pPr>
            <a:r>
              <a:rPr lang="pt-BR" sz="2300" b="1" dirty="0">
                <a:solidFill>
                  <a:srgbClr val="002060"/>
                </a:solidFill>
              </a:rPr>
              <a:t>NCPC, 925. </a:t>
            </a:r>
            <a:r>
              <a:rPr lang="pt-BR" sz="2300" b="1" u="sng" dirty="0">
                <a:solidFill>
                  <a:srgbClr val="002060"/>
                </a:solidFill>
              </a:rPr>
              <a:t>Os tribunais devem uniformizar sua jurisprudência e mantê-la estável, íntegra e coerente</a:t>
            </a:r>
            <a:r>
              <a:rPr lang="pt-BR" sz="2300" dirty="0">
                <a:solidFill>
                  <a:srgbClr val="002060"/>
                </a:solidFill>
              </a:rPr>
              <a:t>.</a:t>
            </a:r>
          </a:p>
          <a:p>
            <a:pPr lvl="1" algn="just"/>
            <a:r>
              <a:rPr lang="pt-BR" sz="2700" b="1" u="sng" dirty="0" smtClean="0"/>
              <a:t>Dever divulgação da jurisprudência (organizar (banco </a:t>
            </a:r>
            <a:r>
              <a:rPr lang="pt-BR" sz="2700" b="1" u="sng" dirty="0"/>
              <a:t>de dados por questão </a:t>
            </a:r>
            <a:r>
              <a:rPr lang="pt-BR" sz="2700" b="1" u="sng" dirty="0" smtClean="0"/>
              <a:t>jurídica e dar-lhe publicidade.</a:t>
            </a:r>
            <a:endParaRPr lang="pt-BR" sz="2700" b="1" dirty="0"/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algn="just"/>
            <a:r>
              <a:rPr lang="pt-BR" b="1" u="sng" dirty="0" smtClean="0"/>
              <a:t>Constatação de divergência orgânica regional após </a:t>
            </a:r>
            <a:r>
              <a:rPr lang="pt-BR" b="1" u="sng" dirty="0"/>
              <a:t>interposição de </a:t>
            </a:r>
            <a:r>
              <a:rPr lang="pt-BR" b="1" u="sng" dirty="0" smtClean="0"/>
              <a:t>RR</a:t>
            </a:r>
            <a:r>
              <a:rPr lang="pt-BR" sz="2800" b="1" dirty="0" smtClean="0"/>
              <a:t> – </a:t>
            </a:r>
            <a:r>
              <a:rPr lang="pt-BR" sz="2800" dirty="0" smtClean="0"/>
              <a:t>remessa (retorno) para proceder-se a uniformização.</a:t>
            </a:r>
            <a:endParaRPr lang="pt-BR" sz="2800" u="dbl" dirty="0"/>
          </a:p>
          <a:p>
            <a:pPr marL="1257300" lvl="3" indent="0" algn="just">
              <a:buNone/>
            </a:pPr>
            <a:r>
              <a:rPr lang="pt-BR" sz="2300" b="1" dirty="0">
                <a:solidFill>
                  <a:srgbClr val="002060"/>
                </a:solidFill>
              </a:rPr>
              <a:t>CLT, 896, § 4º. </a:t>
            </a:r>
            <a:r>
              <a:rPr lang="pt-BR" sz="2300" dirty="0">
                <a:solidFill>
                  <a:srgbClr val="002060"/>
                </a:solidFill>
              </a:rPr>
              <a:t>Ao constatar, de ofício ou mediante provocação de qualquer das partes ou do Ministério Público do Trabalho, a existência de decisões atuais e conflitantes no âmbito do mesmo Tribunal Regional do Trabalho sobre o tema objeto de recurso de revista, o Tribunal Superior do Trabalho determinará o </a:t>
            </a:r>
            <a:r>
              <a:rPr lang="pt-BR" sz="2300" b="1" u="sng" dirty="0">
                <a:solidFill>
                  <a:srgbClr val="002060"/>
                </a:solidFill>
              </a:rPr>
              <a:t>retorno dos autos à Corte de origem, a fim de que proceda à uniformização da jurisprudência</a:t>
            </a:r>
            <a:r>
              <a:rPr lang="pt-BR" sz="2300" dirty="0">
                <a:solidFill>
                  <a:srgbClr val="002060"/>
                </a:solidFill>
              </a:rPr>
              <a:t>.</a:t>
            </a:r>
          </a:p>
          <a:p>
            <a:pPr marL="1257300" lvl="3" indent="0" algn="just">
              <a:buNone/>
            </a:pPr>
            <a:r>
              <a:rPr lang="pt-BR" sz="2300" b="1" dirty="0">
                <a:solidFill>
                  <a:srgbClr val="002060"/>
                </a:solidFill>
              </a:rPr>
              <a:t>CLT, 896, § 5º. </a:t>
            </a:r>
            <a:r>
              <a:rPr lang="pt-BR" sz="2300" b="1" u="sng" dirty="0">
                <a:solidFill>
                  <a:srgbClr val="002060"/>
                </a:solidFill>
              </a:rPr>
              <a:t>A providência</a:t>
            </a:r>
            <a:r>
              <a:rPr lang="pt-BR" sz="2300" dirty="0">
                <a:solidFill>
                  <a:srgbClr val="002060"/>
                </a:solidFill>
              </a:rPr>
              <a:t> a que se refere o § 4</a:t>
            </a:r>
            <a:r>
              <a:rPr lang="pt-BR" sz="2300" baseline="30000" dirty="0">
                <a:solidFill>
                  <a:srgbClr val="002060"/>
                </a:solidFill>
              </a:rPr>
              <a:t>o</a:t>
            </a:r>
            <a:r>
              <a:rPr lang="pt-BR" sz="2300" dirty="0">
                <a:solidFill>
                  <a:srgbClr val="002060"/>
                </a:solidFill>
              </a:rPr>
              <a:t> </a:t>
            </a:r>
            <a:r>
              <a:rPr lang="pt-BR" sz="2300" b="1" u="sng" dirty="0">
                <a:solidFill>
                  <a:srgbClr val="002060"/>
                </a:solidFill>
              </a:rPr>
              <a:t>deverá ser determinada pelo Presidente do Tribunal Regional do Trabalho, ao emitir juízo de admissibilidade</a:t>
            </a:r>
            <a:r>
              <a:rPr lang="pt-BR" sz="2300" dirty="0">
                <a:solidFill>
                  <a:srgbClr val="002060"/>
                </a:solidFill>
              </a:rPr>
              <a:t> sobre o recurso de revista, </a:t>
            </a:r>
            <a:r>
              <a:rPr lang="pt-BR" sz="2300" b="1" u="sng" dirty="0">
                <a:solidFill>
                  <a:srgbClr val="002060"/>
                </a:solidFill>
              </a:rPr>
              <a:t>ou pelo Ministro Relator</a:t>
            </a:r>
            <a:r>
              <a:rPr lang="pt-BR" sz="2300" dirty="0">
                <a:solidFill>
                  <a:srgbClr val="002060"/>
                </a:solidFill>
              </a:rPr>
              <a:t>, mediante decisões irrecorríveis</a:t>
            </a:r>
            <a:r>
              <a:rPr lang="pt-BR" sz="2300" dirty="0" smtClean="0">
                <a:solidFill>
                  <a:srgbClr val="002060"/>
                </a:solidFill>
              </a:rPr>
              <a:t>.</a:t>
            </a:r>
            <a:endParaRPr lang="pt-BR" sz="2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lvl="1" algn="just"/>
            <a:r>
              <a:rPr lang="pt-BR" b="1" u="sng" dirty="0" smtClean="0"/>
              <a:t>Competência </a:t>
            </a:r>
            <a:r>
              <a:rPr lang="pt-BR" b="1" u="sng" dirty="0"/>
              <a:t>para constatar</a:t>
            </a:r>
            <a:r>
              <a:rPr lang="pt-BR" b="1" dirty="0"/>
              <a:t>:</a:t>
            </a:r>
          </a:p>
          <a:p>
            <a:pPr marL="857250" lvl="2" indent="0" algn="just">
              <a:buNone/>
            </a:pPr>
            <a:r>
              <a:rPr lang="pt-BR" sz="2800" b="1" dirty="0"/>
              <a:t>a) presidente (ou vice-presidente) do TRT</a:t>
            </a:r>
            <a:r>
              <a:rPr lang="pt-BR" sz="2800" dirty="0"/>
              <a:t>;</a:t>
            </a:r>
          </a:p>
          <a:p>
            <a:pPr marL="857250" lvl="2" indent="0" algn="just">
              <a:buNone/>
            </a:pPr>
            <a:r>
              <a:rPr lang="pt-BR" sz="2800" b="1" dirty="0"/>
              <a:t>b) presidente do TST, ministro relator ou Turma</a:t>
            </a:r>
            <a:r>
              <a:rPr lang="pt-BR" sz="2800" b="1" dirty="0" smtClean="0"/>
              <a:t>.</a:t>
            </a:r>
          </a:p>
          <a:p>
            <a:pPr lvl="1" algn="just"/>
            <a:r>
              <a:rPr lang="pt-BR" b="1" u="sng" dirty="0" smtClean="0"/>
              <a:t>Constatação</a:t>
            </a:r>
            <a:r>
              <a:rPr lang="pt-BR" b="1" dirty="0" smtClean="0"/>
              <a:t>: </a:t>
            </a:r>
            <a:r>
              <a:rPr lang="pt-BR" sz="2800" dirty="0" smtClean="0"/>
              <a:t>de ofício ou por provocação da parte ou do </a:t>
            </a:r>
            <a:r>
              <a:rPr lang="pt-BR" sz="2800" dirty="0"/>
              <a:t>MPT.</a:t>
            </a:r>
          </a:p>
          <a:p>
            <a:pPr lvl="1" algn="just"/>
            <a:r>
              <a:rPr lang="pt-BR" b="1" u="sng" dirty="0" smtClean="0"/>
              <a:t>Irrecorribilidade </a:t>
            </a:r>
            <a:r>
              <a:rPr lang="pt-BR" b="1" u="sng" dirty="0"/>
              <a:t>da decisão</a:t>
            </a:r>
            <a:r>
              <a:rPr lang="pt-BR" b="1" dirty="0" smtClean="0"/>
              <a:t>.</a:t>
            </a:r>
          </a:p>
          <a:p>
            <a:pPr lvl="1" algn="just"/>
            <a:r>
              <a:rPr lang="pt-BR" b="1" u="sng" dirty="0" smtClean="0"/>
              <a:t>Implicações:</a:t>
            </a:r>
          </a:p>
          <a:p>
            <a:pPr marL="857250" lvl="2" indent="0" algn="just">
              <a:buNone/>
            </a:pPr>
            <a:r>
              <a:rPr lang="pt-BR" sz="2700" b="1" dirty="0" smtClean="0"/>
              <a:t>a) possibilidade </a:t>
            </a:r>
            <a:r>
              <a:rPr lang="pt-BR" sz="2700" dirty="0" smtClean="0"/>
              <a:t>de o órgão uniformizador emitir </a:t>
            </a:r>
            <a:r>
              <a:rPr lang="pt-BR" sz="2700" b="1" dirty="0" smtClean="0"/>
              <a:t>juízo sobre a efetiva existência de divergência</a:t>
            </a:r>
            <a:r>
              <a:rPr lang="pt-BR" sz="2700" dirty="0" smtClean="0"/>
              <a:t> orgânica regional?</a:t>
            </a:r>
          </a:p>
          <a:p>
            <a:pPr marL="857250" lvl="2" indent="0" algn="just">
              <a:buNone/>
            </a:pPr>
            <a:r>
              <a:rPr lang="pt-BR" sz="2700" b="1" dirty="0" smtClean="0"/>
              <a:t>b) </a:t>
            </a:r>
            <a:r>
              <a:rPr lang="pt-BR" sz="2700" b="1" dirty="0"/>
              <a:t>uniformização e juízo de retratação ou somente para casos futuros?</a:t>
            </a:r>
            <a:r>
              <a:rPr lang="pt-BR" sz="2700" dirty="0"/>
              <a:t> Se há juízo de retração: pelo </a:t>
            </a:r>
            <a:r>
              <a:rPr lang="pt-BR" sz="2700" b="1" dirty="0"/>
              <a:t>órgão uniformizador ou</a:t>
            </a:r>
            <a:r>
              <a:rPr lang="pt-BR" sz="2700" dirty="0"/>
              <a:t> pela </a:t>
            </a:r>
            <a:r>
              <a:rPr lang="pt-BR" sz="2700" b="1" dirty="0"/>
              <a:t>turma julgadora</a:t>
            </a:r>
            <a:r>
              <a:rPr lang="pt-BR" sz="2700" b="1" dirty="0" smtClean="0"/>
              <a:t>?</a:t>
            </a:r>
            <a:endParaRPr lang="pt-BR" sz="2700" b="1" dirty="0"/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algn="just"/>
            <a:r>
              <a:rPr lang="pt-BR" b="1" u="sng" dirty="0" smtClean="0"/>
              <a:t>Segurança </a:t>
            </a:r>
            <a:r>
              <a:rPr lang="pt-BR" b="1" u="sng" dirty="0"/>
              <a:t>jurídica estática</a:t>
            </a:r>
            <a:r>
              <a:rPr lang="pt-BR" dirty="0"/>
              <a:t> (previsibilidade e constância na aplicação do direito</a:t>
            </a:r>
            <a:r>
              <a:rPr lang="pt-BR" dirty="0" smtClean="0"/>
              <a:t>).</a:t>
            </a:r>
          </a:p>
          <a:p>
            <a:pPr marL="400050" lvl="1" indent="0" algn="just">
              <a:buNone/>
            </a:pPr>
            <a:r>
              <a:rPr lang="pt-BR" dirty="0" smtClean="0">
                <a:solidFill>
                  <a:srgbClr val="002060"/>
                </a:solidFill>
              </a:rPr>
              <a:t>A </a:t>
            </a:r>
            <a:r>
              <a:rPr lang="pt-BR" i="1" dirty="0">
                <a:solidFill>
                  <a:srgbClr val="002060"/>
                </a:solidFill>
              </a:rPr>
              <a:t>“vida contenta-se melhor com um direito certo, embora com menos possibilidade de ser reto, do que com um direito que lhe ofereça largas virtudes de retidão, mas só à custa de menor certeza”</a:t>
            </a:r>
            <a:r>
              <a:rPr lang="pt-BR" dirty="0">
                <a:solidFill>
                  <a:srgbClr val="002060"/>
                </a:solidFill>
              </a:rPr>
              <a:t> (Manoel de Andrade</a:t>
            </a:r>
            <a:r>
              <a:rPr lang="pt-BR" dirty="0" smtClean="0">
                <a:solidFill>
                  <a:srgbClr val="002060"/>
                </a:solidFill>
              </a:rPr>
              <a:t>).</a:t>
            </a:r>
          </a:p>
          <a:p>
            <a:pPr algn="just"/>
            <a:r>
              <a:rPr lang="pt-BR" b="1" u="sng" dirty="0" smtClean="0"/>
              <a:t>Segurança jurídica dinâmica</a:t>
            </a:r>
            <a:r>
              <a:rPr lang="pt-BR" dirty="0" smtClean="0"/>
              <a:t> (plasticidade). Apropriada para sociedades multiculturais, de grandes transformações e nas quais convivem valores diversos de diversos grupos, classes e movimentos.</a:t>
            </a:r>
          </a:p>
        </p:txBody>
      </p:sp>
    </p:spTree>
    <p:extLst>
      <p:ext uri="{BB962C8B-B14F-4D97-AF65-F5344CB8AC3E}">
        <p14:creationId xmlns:p14="http://schemas.microsoft.com/office/powerpoint/2010/main" val="52642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algn="just"/>
            <a:r>
              <a:rPr lang="pt-BR" sz="2900" b="1" u="sng" dirty="0" smtClean="0"/>
              <a:t>Tese na </a:t>
            </a:r>
            <a:r>
              <a:rPr lang="pt-BR" sz="2900" b="1" u="sng" dirty="0"/>
              <a:t>uniformização </a:t>
            </a:r>
            <a:r>
              <a:rPr lang="pt-BR" sz="2900" b="1" u="sng" dirty="0" smtClean="0"/>
              <a:t>não </a:t>
            </a:r>
            <a:r>
              <a:rPr lang="pt-BR" sz="2900" b="1" u="sng" dirty="0"/>
              <a:t>pode contrariar </a:t>
            </a:r>
            <a:r>
              <a:rPr lang="pt-BR" sz="2900" b="1" u="sng" dirty="0" smtClean="0"/>
              <a:t>súmula, OJ </a:t>
            </a:r>
            <a:r>
              <a:rPr lang="pt-BR" sz="2900" b="1" u="sng" dirty="0"/>
              <a:t>ou tese prevalecente do TST</a:t>
            </a:r>
            <a:r>
              <a:rPr lang="pt-BR" sz="2900" b="1" dirty="0" smtClean="0"/>
              <a:t>.</a:t>
            </a:r>
          </a:p>
          <a:p>
            <a:pPr marL="1257300" lvl="3" indent="0" algn="just">
              <a:buNone/>
            </a:pPr>
            <a:r>
              <a:rPr lang="pt-BR" sz="2400" dirty="0" smtClean="0">
                <a:solidFill>
                  <a:srgbClr val="002060"/>
                </a:solidFill>
              </a:rPr>
              <a:t>Por </a:t>
            </a:r>
            <a:r>
              <a:rPr lang="pt-BR" sz="2400" dirty="0">
                <a:solidFill>
                  <a:srgbClr val="002060"/>
                </a:solidFill>
              </a:rPr>
              <a:t>isso, </a:t>
            </a:r>
            <a:r>
              <a:rPr lang="pt-BR" sz="2400" dirty="0" smtClean="0">
                <a:solidFill>
                  <a:srgbClr val="002060"/>
                </a:solidFill>
              </a:rPr>
              <a:t>admite-se </a:t>
            </a:r>
            <a:r>
              <a:rPr lang="pt-BR" sz="2400" dirty="0">
                <a:solidFill>
                  <a:srgbClr val="002060"/>
                </a:solidFill>
              </a:rPr>
              <a:t>o juízo de retratação, “com alteração do acórdão divergente da jurisprudência do TST” </a:t>
            </a:r>
            <a:r>
              <a:rPr lang="pt-BR" sz="2400" dirty="0" smtClean="0">
                <a:solidFill>
                  <a:srgbClr val="002060"/>
                </a:solidFill>
              </a:rPr>
              <a:t>(Alexandre Agra Belmonte).</a:t>
            </a:r>
          </a:p>
          <a:p>
            <a:pPr algn="just"/>
            <a:r>
              <a:rPr lang="pt-BR" sz="2900" b="1" u="sng" dirty="0" smtClean="0"/>
              <a:t>Decisão regional pós uniformização conflitante </a:t>
            </a:r>
            <a:r>
              <a:rPr lang="pt-BR" sz="2900" b="1" u="sng" dirty="0"/>
              <a:t>com a súmula ou tese regional prevalecente</a:t>
            </a:r>
            <a:endParaRPr lang="pt-BR" sz="2900" b="1" u="dbl" dirty="0"/>
          </a:p>
          <a:p>
            <a:pPr marL="1257300" lvl="3" indent="0" algn="just">
              <a:buNone/>
            </a:pPr>
            <a:r>
              <a:rPr lang="pt-BR" sz="2400" b="1" dirty="0" smtClean="0">
                <a:solidFill>
                  <a:srgbClr val="002060"/>
                </a:solidFill>
              </a:rPr>
              <a:t>TST-Ato </a:t>
            </a:r>
            <a:r>
              <a:rPr lang="pt-BR" sz="2400" b="1" dirty="0">
                <a:solidFill>
                  <a:srgbClr val="002060"/>
                </a:solidFill>
              </a:rPr>
              <a:t>nº 491/2014, 3º.</a:t>
            </a:r>
            <a:r>
              <a:rPr lang="pt-BR" sz="2400" dirty="0">
                <a:solidFill>
                  <a:srgbClr val="002060"/>
                </a:solidFill>
              </a:rPr>
              <a:t> Para efeito de aplicação dos §§ 4º e 5º do artigo 896 da CLT, </a:t>
            </a:r>
            <a:r>
              <a:rPr lang="pt-BR" sz="2400" b="1" u="sng" dirty="0">
                <a:solidFill>
                  <a:srgbClr val="002060"/>
                </a:solidFill>
              </a:rPr>
              <a:t>persistindo decisão conflitante com a jurisprudência já uniformizada do Tribunal Regional do Trabalho de origem, deverão os autos retornar à instância a quo para sua adequação à súmula regional ou à tese jurídica prevalecente no Tribunal Regional do Trabalho</a:t>
            </a:r>
            <a:r>
              <a:rPr lang="pt-BR" sz="2400" dirty="0">
                <a:solidFill>
                  <a:srgbClr val="002060"/>
                </a:solidFill>
              </a:rPr>
              <a:t> e não conflitante com súmula ou orientação jurisprudencial do Tribunal Superior do Trabalho</a:t>
            </a:r>
            <a:r>
              <a:rPr lang="pt-BR" sz="2400" dirty="0" smtClean="0">
                <a:solidFill>
                  <a:srgbClr val="002060"/>
                </a:solidFill>
              </a:rPr>
              <a:t>.</a:t>
            </a:r>
            <a:endParaRPr lang="pt-B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lvl="1" algn="just"/>
            <a:r>
              <a:rPr lang="pt-BR" b="1" u="sng" dirty="0" smtClean="0"/>
              <a:t>Essa norma</a:t>
            </a:r>
            <a:r>
              <a:rPr lang="pt-BR" dirty="0" smtClean="0"/>
              <a:t>:</a:t>
            </a:r>
            <a:endParaRPr lang="pt-BR" dirty="0"/>
          </a:p>
          <a:p>
            <a:pPr marL="857250" lvl="2" indent="0" algn="just">
              <a:buNone/>
            </a:pPr>
            <a:r>
              <a:rPr lang="pt-BR" sz="2800" b="1" dirty="0"/>
              <a:t>a) estabeleceu </a:t>
            </a:r>
            <a:r>
              <a:rPr lang="pt-BR" sz="2800" b="1" dirty="0" smtClean="0"/>
              <a:t>vinculação</a:t>
            </a:r>
            <a:r>
              <a:rPr lang="pt-BR" sz="2800" dirty="0" smtClean="0"/>
              <a:t> da tese regional para o recurso </a:t>
            </a:r>
            <a:r>
              <a:rPr lang="pt-BR" sz="2800" dirty="0"/>
              <a:t>de que originou a </a:t>
            </a:r>
            <a:r>
              <a:rPr lang="pt-BR" sz="2800" dirty="0" smtClean="0"/>
              <a:t>IUJ e posteriores </a:t>
            </a:r>
            <a:r>
              <a:rPr lang="pt-BR" sz="2800" dirty="0"/>
              <a:t>que discutam a mesma </a:t>
            </a:r>
            <a:r>
              <a:rPr lang="pt-BR" sz="2800" i="1" dirty="0"/>
              <a:t>quaestio juris</a:t>
            </a:r>
            <a:r>
              <a:rPr lang="pt-BR" sz="2800" dirty="0"/>
              <a:t>;</a:t>
            </a:r>
          </a:p>
          <a:p>
            <a:pPr marL="857250" lvl="2" indent="0" algn="just">
              <a:buNone/>
            </a:pPr>
            <a:r>
              <a:rPr lang="pt-BR" sz="2800" b="1" dirty="0"/>
              <a:t>b) criou </a:t>
            </a:r>
            <a:r>
              <a:rPr lang="pt-BR" sz="2800" b="1" dirty="0" smtClean="0"/>
              <a:t>o poder de cassação da decisão regional</a:t>
            </a:r>
            <a:r>
              <a:rPr lang="pt-BR" sz="2800" dirty="0" smtClean="0"/>
              <a:t> </a:t>
            </a:r>
            <a:r>
              <a:rPr lang="pt-BR" sz="2800" b="1" dirty="0"/>
              <a:t>pelo </a:t>
            </a:r>
            <a:r>
              <a:rPr lang="pt-BR" sz="2800" b="1" dirty="0" smtClean="0"/>
              <a:t>TST</a:t>
            </a:r>
            <a:r>
              <a:rPr lang="pt-BR" sz="2800" dirty="0" smtClean="0"/>
              <a:t>. A </a:t>
            </a:r>
            <a:r>
              <a:rPr lang="pt-BR" sz="2800" dirty="0"/>
              <a:t>que órgão do TRT compete o novo julgamento?</a:t>
            </a:r>
          </a:p>
          <a:p>
            <a:pPr algn="just"/>
            <a:r>
              <a:rPr lang="pt-BR" sz="2900" b="1" u="sng" dirty="0" smtClean="0"/>
              <a:t>Discussões:</a:t>
            </a:r>
            <a:endParaRPr lang="pt-BR" sz="2900" b="1" u="dbl" dirty="0"/>
          </a:p>
          <a:p>
            <a:pPr algn="just"/>
            <a:r>
              <a:rPr lang="pt-BR" b="1" u="sng" dirty="0"/>
              <a:t>Súmula – sistema atual</a:t>
            </a:r>
            <a:r>
              <a:rPr lang="pt-BR" dirty="0"/>
              <a:t> </a:t>
            </a:r>
            <a:r>
              <a:rPr lang="pt-BR" dirty="0" smtClean="0"/>
              <a:t>– maioria absoluta.</a:t>
            </a:r>
            <a:endParaRPr lang="pt-BR" sz="2400" dirty="0"/>
          </a:p>
          <a:p>
            <a:pPr algn="just"/>
            <a:r>
              <a:rPr lang="pt-BR" b="1" u="sng" dirty="0" smtClean="0"/>
              <a:t>Súmula </a:t>
            </a:r>
            <a:r>
              <a:rPr lang="pt-BR" b="1" u="sng" dirty="0"/>
              <a:t>– sistema do NCPC</a:t>
            </a:r>
            <a:r>
              <a:rPr lang="pt-BR" dirty="0"/>
              <a:t> </a:t>
            </a:r>
            <a:r>
              <a:rPr lang="pt-BR" dirty="0" smtClean="0"/>
              <a:t>– forma </a:t>
            </a:r>
            <a:r>
              <a:rPr lang="pt-BR" dirty="0"/>
              <a:t>e </a:t>
            </a:r>
            <a:r>
              <a:rPr lang="pt-BR" dirty="0" smtClean="0"/>
              <a:t>pressupostos </a:t>
            </a:r>
            <a:r>
              <a:rPr lang="pt-BR" dirty="0"/>
              <a:t>fixados </a:t>
            </a:r>
            <a:r>
              <a:rPr lang="pt-BR" dirty="0" smtClean="0"/>
              <a:t>nos </a:t>
            </a:r>
            <a:r>
              <a:rPr lang="pt-BR" dirty="0" err="1" smtClean="0"/>
              <a:t>RIs</a:t>
            </a:r>
            <a:r>
              <a:rPr lang="pt-BR" dirty="0" smtClean="0"/>
              <a:t> (</a:t>
            </a:r>
            <a:r>
              <a:rPr lang="pt-BR" dirty="0"/>
              <a:t>NCPC, 925, § 1º).</a:t>
            </a:r>
            <a:endParaRPr lang="pt-BR" sz="2400" dirty="0"/>
          </a:p>
          <a:p>
            <a:pPr algn="just"/>
            <a:r>
              <a:rPr lang="pt-BR" b="1" u="sng" dirty="0" smtClean="0"/>
              <a:t>Teses </a:t>
            </a:r>
            <a:r>
              <a:rPr lang="pt-BR" b="1" u="sng" dirty="0"/>
              <a:t>jurídica prevalecente</a:t>
            </a:r>
            <a:r>
              <a:rPr lang="pt-BR" dirty="0"/>
              <a:t> – </a:t>
            </a:r>
            <a:r>
              <a:rPr lang="pt-BR" dirty="0" smtClean="0"/>
              <a:t>Conceito?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000" b="1" dirty="0" smtClean="0">
                <a:solidFill>
                  <a:srgbClr val="C00000"/>
                </a:solidFill>
              </a:rPr>
              <a:t>5.4. </a:t>
            </a:r>
            <a:r>
              <a:rPr lang="pt-BR" sz="3000" b="1" u="sng" dirty="0" smtClean="0">
                <a:solidFill>
                  <a:srgbClr val="C00000"/>
                </a:solidFill>
              </a:rPr>
              <a:t>Divergência </a:t>
            </a:r>
            <a:r>
              <a:rPr lang="pt-BR" sz="3000" b="1" u="sng" dirty="0">
                <a:solidFill>
                  <a:srgbClr val="C00000"/>
                </a:solidFill>
              </a:rPr>
              <a:t>jurisprudencial (CLT, 896, </a:t>
            </a:r>
            <a:r>
              <a:rPr lang="pt-BR" sz="3000" b="1" i="1" u="sng" dirty="0">
                <a:solidFill>
                  <a:srgbClr val="C00000"/>
                </a:solidFill>
              </a:rPr>
              <a:t>a</a:t>
            </a:r>
            <a:r>
              <a:rPr lang="pt-BR" sz="3000" b="1" u="sng" dirty="0">
                <a:solidFill>
                  <a:srgbClr val="C00000"/>
                </a:solidFill>
              </a:rPr>
              <a:t> e </a:t>
            </a:r>
            <a:r>
              <a:rPr lang="pt-BR" sz="3000" b="1" i="1" u="sng" dirty="0">
                <a:solidFill>
                  <a:srgbClr val="C00000"/>
                </a:solidFill>
              </a:rPr>
              <a:t>b</a:t>
            </a:r>
            <a:r>
              <a:rPr lang="pt-BR" sz="3000" b="1" u="sng" dirty="0">
                <a:solidFill>
                  <a:srgbClr val="C00000"/>
                </a:solidFill>
              </a:rPr>
              <a:t>)</a:t>
            </a:r>
          </a:p>
          <a:p>
            <a:pPr algn="just"/>
            <a:r>
              <a:rPr lang="pt-BR" sz="2800" b="1" u="sng" dirty="0" smtClean="0"/>
              <a:t>Divergência – colisão de interpretações</a:t>
            </a:r>
            <a:r>
              <a:rPr lang="pt-BR" sz="2800" dirty="0" smtClean="0"/>
              <a:t>.</a:t>
            </a:r>
          </a:p>
          <a:p>
            <a:pPr algn="just"/>
            <a:r>
              <a:rPr lang="pt-BR" sz="2800" b="1" u="sng" dirty="0" smtClean="0"/>
              <a:t>Divergência analítica – específica (S-296, I)</a:t>
            </a:r>
            <a:r>
              <a:rPr lang="pt-BR" sz="2800" b="1" dirty="0" smtClean="0"/>
              <a:t> </a:t>
            </a:r>
            <a:r>
              <a:rPr lang="pt-BR" sz="2800" dirty="0" smtClean="0"/>
              <a:t>– ônus de demonstrá-la (CLT, 896, § 8º; 337, I, </a:t>
            </a:r>
            <a:r>
              <a:rPr lang="pt-BR" sz="2800" i="1" dirty="0" smtClean="0"/>
              <a:t>b</a:t>
            </a:r>
            <a:r>
              <a:rPr lang="pt-BR" sz="2800" dirty="0" smtClean="0"/>
              <a:t>)</a:t>
            </a:r>
          </a:p>
          <a:p>
            <a:pPr marL="1257300" lvl="3" indent="0" algn="just">
              <a:buNone/>
            </a:pPr>
            <a:r>
              <a:rPr lang="pt-BR" sz="2300" b="1" dirty="0" smtClean="0">
                <a:solidFill>
                  <a:srgbClr val="002060"/>
                </a:solidFill>
              </a:rPr>
              <a:t>CLT</a:t>
            </a:r>
            <a:r>
              <a:rPr lang="pt-BR" sz="2300" b="1" dirty="0">
                <a:solidFill>
                  <a:srgbClr val="002060"/>
                </a:solidFill>
              </a:rPr>
              <a:t>, 896, § 8º. </a:t>
            </a:r>
            <a:r>
              <a:rPr lang="pt-BR" sz="2300" dirty="0">
                <a:solidFill>
                  <a:srgbClr val="002060"/>
                </a:solidFill>
              </a:rPr>
              <a:t>Quando o recurso fundar-se em dissenso de julgados, </a:t>
            </a:r>
            <a:r>
              <a:rPr lang="pt-BR" sz="2300" b="1" u="sng" dirty="0">
                <a:solidFill>
                  <a:srgbClr val="002060"/>
                </a:solidFill>
              </a:rPr>
              <a:t>incumbe ao recorrente</a:t>
            </a:r>
            <a:r>
              <a:rPr lang="pt-BR" sz="2300" dirty="0">
                <a:solidFill>
                  <a:srgbClr val="002060"/>
                </a:solidFill>
              </a:rPr>
              <a:t> o ônus de produzir prova da divergência </a:t>
            </a:r>
            <a:r>
              <a:rPr lang="pt-BR" sz="2300" dirty="0" smtClean="0">
                <a:solidFill>
                  <a:srgbClr val="002060"/>
                </a:solidFill>
              </a:rPr>
              <a:t>jurisprudencial (…),</a:t>
            </a:r>
            <a:r>
              <a:rPr lang="pt-BR" sz="2300" b="1" dirty="0" smtClean="0">
                <a:solidFill>
                  <a:srgbClr val="002060"/>
                </a:solidFill>
              </a:rPr>
              <a:t> </a:t>
            </a:r>
            <a:r>
              <a:rPr lang="pt-BR" sz="2300" b="1" u="sng" dirty="0">
                <a:solidFill>
                  <a:srgbClr val="002060"/>
                </a:solidFill>
              </a:rPr>
              <a:t>mencionando, em qualquer caso, as circunstâncias que identifiquem ou assemelhem os casos confrontados.</a:t>
            </a:r>
            <a:r>
              <a:rPr lang="pt-BR" sz="2300" b="1" dirty="0">
                <a:solidFill>
                  <a:srgbClr val="002060"/>
                </a:solidFill>
              </a:rPr>
              <a:t> </a:t>
            </a:r>
            <a:endParaRPr lang="pt-BR" sz="2300" b="1" dirty="0" smtClean="0">
              <a:solidFill>
                <a:srgbClr val="002060"/>
              </a:solidFill>
            </a:endParaRPr>
          </a:p>
          <a:p>
            <a:pPr algn="just"/>
            <a:r>
              <a:rPr lang="pt-BR" sz="2800" b="1" u="sng" dirty="0"/>
              <a:t>Divergência comprovada (CLT, 896, § 8º; S-337)</a:t>
            </a:r>
            <a:r>
              <a:rPr lang="pt-BR" sz="2800" dirty="0"/>
              <a:t>.</a:t>
            </a:r>
          </a:p>
          <a:p>
            <a:pPr marL="1257300" lvl="3" indent="0" algn="just">
              <a:buNone/>
            </a:pPr>
            <a:r>
              <a:rPr lang="pt-BR" sz="2300" b="1" dirty="0" smtClean="0">
                <a:solidFill>
                  <a:srgbClr val="002060"/>
                </a:solidFill>
              </a:rPr>
              <a:t>CLT, 896, § 8º. </a:t>
            </a:r>
            <a:r>
              <a:rPr lang="pt-BR" sz="2300" dirty="0" smtClean="0">
                <a:solidFill>
                  <a:srgbClr val="002060"/>
                </a:solidFill>
              </a:rPr>
              <a:t>Quando o recurso fundar-se em dissenso de julgados, </a:t>
            </a:r>
            <a:r>
              <a:rPr lang="pt-BR" sz="2300" b="1" u="sng" dirty="0" smtClean="0">
                <a:solidFill>
                  <a:srgbClr val="002060"/>
                </a:solidFill>
              </a:rPr>
              <a:t>incumbe ao recorrente o ônus de produzir prova da divergência jurisprudencial</a:t>
            </a:r>
            <a:r>
              <a:rPr lang="pt-BR" sz="2300" dirty="0" smtClean="0">
                <a:solidFill>
                  <a:srgbClr val="002060"/>
                </a:solidFill>
              </a:rPr>
              <a:t>, mediante certidão, cópia ou citação do repositório de jurisprudência, oficial ou credenciado, inclusive em mídia eletrônica, (…). </a:t>
            </a:r>
            <a:endParaRPr lang="pt-B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lvl="1" algn="just"/>
            <a:r>
              <a:rPr lang="pt-BR" sz="2600" b="1" u="sng" dirty="0" smtClean="0"/>
              <a:t>Obs. 1</a:t>
            </a:r>
            <a:r>
              <a:rPr lang="pt-BR" sz="2600" b="1" dirty="0" smtClean="0"/>
              <a:t>:</a:t>
            </a:r>
            <a:r>
              <a:rPr lang="pt-BR" sz="2600" dirty="0" smtClean="0"/>
              <a:t> </a:t>
            </a:r>
            <a:r>
              <a:rPr lang="pt-BR" sz="2600" i="1" dirty="0" smtClean="0"/>
              <a:t>internet</a:t>
            </a:r>
            <a:r>
              <a:rPr lang="pt-BR" sz="2600" dirty="0" smtClean="0"/>
              <a:t> - repositório jurisprudencial oficial ou credenciado (portais dos tribunais).</a:t>
            </a:r>
          </a:p>
          <a:p>
            <a:pPr lvl="1" algn="just"/>
            <a:r>
              <a:rPr lang="pt-BR" sz="2600" b="1" u="sng" dirty="0" smtClean="0"/>
              <a:t>Obs. 2</a:t>
            </a:r>
            <a:r>
              <a:rPr lang="pt-BR" sz="2600" b="1" dirty="0" smtClean="0"/>
              <a:t>:</a:t>
            </a:r>
            <a:r>
              <a:rPr lang="pt-BR" sz="2600" dirty="0" smtClean="0"/>
              <a:t> súmula regional ou tese jurídica prevalecente: fonte de publicação (CLT, 896, § 6º; TST-Ato nº 491/2014, 4º).</a:t>
            </a:r>
          </a:p>
          <a:p>
            <a:pPr algn="just"/>
            <a:r>
              <a:rPr lang="pt-BR" sz="2800" b="1" u="sng" dirty="0" smtClean="0"/>
              <a:t>Divergência atual (CLT, </a:t>
            </a:r>
            <a:r>
              <a:rPr lang="pt-BR" sz="2800" b="1" u="sng" dirty="0"/>
              <a:t>896, § </a:t>
            </a:r>
            <a:r>
              <a:rPr lang="pt-BR" sz="2800" b="1" u="sng" dirty="0" smtClean="0"/>
              <a:t>7º; S-333)</a:t>
            </a:r>
            <a:endParaRPr lang="pt-BR" sz="2800" b="1" u="sng" dirty="0"/>
          </a:p>
          <a:p>
            <a:pPr marL="1257300" lvl="3" indent="0" algn="just">
              <a:buNone/>
            </a:pPr>
            <a:r>
              <a:rPr lang="pt-BR" sz="2400" b="1" dirty="0" smtClean="0">
                <a:solidFill>
                  <a:srgbClr val="002060"/>
                </a:solidFill>
              </a:rPr>
              <a:t>CLT</a:t>
            </a:r>
            <a:r>
              <a:rPr lang="pt-BR" sz="2400" b="1" dirty="0">
                <a:solidFill>
                  <a:srgbClr val="002060"/>
                </a:solidFill>
              </a:rPr>
              <a:t>, 896, § 7º. </a:t>
            </a:r>
            <a:r>
              <a:rPr lang="pt-BR" sz="2400" b="1" u="sng" dirty="0">
                <a:solidFill>
                  <a:srgbClr val="002060"/>
                </a:solidFill>
              </a:rPr>
              <a:t>A divergência apta a ensejar o Recurso de Revista deve ser atual</a:t>
            </a:r>
            <a:r>
              <a:rPr lang="pt-BR" sz="2400" dirty="0">
                <a:solidFill>
                  <a:srgbClr val="002060"/>
                </a:solidFill>
              </a:rPr>
              <a:t>, não se considerando como tal a ultrapassada por súmula do Tribunal Superior do Trabalho ou do Supremo Tribunal Federal, ou superada por iterativa e notória jurisprudência do Tribunal Superior do Trabalho.</a:t>
            </a:r>
          </a:p>
          <a:p>
            <a:pPr lvl="1" algn="just"/>
            <a:r>
              <a:rPr lang="pt-BR" sz="2600" b="1" u="sng" dirty="0" smtClean="0"/>
              <a:t>Súmulas</a:t>
            </a:r>
            <a:r>
              <a:rPr lang="pt-BR" sz="2600" dirty="0" smtClean="0"/>
              <a:t> do TST ou do STF (vinculante e não vinculante).</a:t>
            </a:r>
          </a:p>
          <a:p>
            <a:pPr lvl="1" algn="just"/>
            <a:r>
              <a:rPr lang="pt-BR" sz="2600" b="1" u="sng" dirty="0"/>
              <a:t>Iterativa e notória</a:t>
            </a:r>
            <a:r>
              <a:rPr lang="pt-BR" sz="2600" dirty="0"/>
              <a:t> </a:t>
            </a:r>
            <a:r>
              <a:rPr lang="pt-BR" sz="2600" dirty="0" smtClean="0"/>
              <a:t>– 3 ac. convergentes </a:t>
            </a:r>
            <a:r>
              <a:rPr lang="pt-BR" sz="2600" dirty="0"/>
              <a:t>da </a:t>
            </a:r>
            <a:r>
              <a:rPr lang="pt-BR" sz="2600" dirty="0" smtClean="0"/>
              <a:t>SBDI; </a:t>
            </a:r>
            <a:r>
              <a:rPr lang="pt-BR" sz="2600" dirty="0"/>
              <a:t>entendimento não divergente entre as 8 T. e entre estas e a SBDI (divergência</a:t>
            </a:r>
            <a:r>
              <a:rPr lang="pt-BR" sz="2600" dirty="0" smtClean="0"/>
              <a:t>); OJ </a:t>
            </a:r>
            <a:r>
              <a:rPr lang="pt-BR" sz="2600" dirty="0"/>
              <a:t>e PN do TST (jurisprudência</a:t>
            </a:r>
            <a:r>
              <a:rPr lang="pt-BR" sz="2600" dirty="0" smtClean="0"/>
              <a:t>).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algn="just"/>
            <a:r>
              <a:rPr lang="pt-BR" sz="2800" b="1" u="sng" dirty="0"/>
              <a:t>Decisão paradigma (conflitante)</a:t>
            </a:r>
            <a:endParaRPr lang="pt-BR" sz="2800" b="1" u="dbl" dirty="0"/>
          </a:p>
          <a:p>
            <a:pPr lvl="1" algn="just"/>
            <a:r>
              <a:rPr lang="pt-BR" b="1" u="sng" dirty="0"/>
              <a:t>abrangente</a:t>
            </a:r>
            <a:r>
              <a:rPr lang="pt-BR" dirty="0"/>
              <a:t> – fundamentos autônomos (S-23).</a:t>
            </a:r>
          </a:p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S-23. </a:t>
            </a:r>
            <a:r>
              <a:rPr lang="pt-BR" sz="2400" dirty="0">
                <a:solidFill>
                  <a:srgbClr val="002060"/>
                </a:solidFill>
              </a:rPr>
              <a:t>Não se conhece de recurso de revista ou de embargos, </a:t>
            </a:r>
            <a:r>
              <a:rPr lang="pt-BR" sz="2400" b="1" u="sng" dirty="0">
                <a:solidFill>
                  <a:srgbClr val="002060"/>
                </a:solidFill>
              </a:rPr>
              <a:t>se a decisão recorrida resolver determinado item do pedido por diversos fundamentos e a jurisprudência transcrita não abranger a todos</a:t>
            </a:r>
            <a:r>
              <a:rPr lang="pt-BR" sz="2400" dirty="0">
                <a:solidFill>
                  <a:srgbClr val="002060"/>
                </a:solidFill>
              </a:rPr>
              <a:t>.</a:t>
            </a:r>
          </a:p>
          <a:p>
            <a:pPr lvl="1" algn="just"/>
            <a:r>
              <a:rPr lang="pt-BR" b="1" u="sng" dirty="0"/>
              <a:t>súmula ou tese jurídica prevalecente de outro TRT (CLT, 896, § 6º)</a:t>
            </a:r>
            <a:r>
              <a:rPr lang="pt-BR" b="1" dirty="0"/>
              <a:t> – somente se não houver súmula ou tese jurídica prevalecente</a:t>
            </a:r>
            <a:r>
              <a:rPr lang="pt-BR" dirty="0"/>
              <a:t> é que se admitem acórdãos.</a:t>
            </a:r>
            <a:endParaRPr lang="pt-BR" b="1" dirty="0"/>
          </a:p>
          <a:p>
            <a:pPr marL="1257300" lvl="3" indent="0" algn="just">
              <a:buNone/>
            </a:pPr>
            <a:r>
              <a:rPr lang="pt-BR" sz="2400" b="1" dirty="0" smtClean="0">
                <a:solidFill>
                  <a:srgbClr val="002060"/>
                </a:solidFill>
              </a:rPr>
              <a:t>CLT</a:t>
            </a:r>
            <a:r>
              <a:rPr lang="pt-BR" sz="2400" b="1" dirty="0">
                <a:solidFill>
                  <a:srgbClr val="002060"/>
                </a:solidFill>
              </a:rPr>
              <a:t>, 896, § 6º. </a:t>
            </a:r>
            <a:r>
              <a:rPr lang="pt-BR" sz="2400" dirty="0">
                <a:solidFill>
                  <a:srgbClr val="002060"/>
                </a:solidFill>
              </a:rPr>
              <a:t>Após o julgamento do incidente a que se refere o § 3º, </a:t>
            </a:r>
            <a:r>
              <a:rPr lang="pt-BR" sz="2400" b="1" u="sng" dirty="0">
                <a:solidFill>
                  <a:srgbClr val="002060"/>
                </a:solidFill>
              </a:rPr>
              <a:t>unicamente a súmula regional ou a tese jurídica prevalecente no Tribunal Regional do Trabalho</a:t>
            </a:r>
            <a:r>
              <a:rPr lang="pt-BR" sz="2400" b="1" dirty="0">
                <a:solidFill>
                  <a:srgbClr val="002060"/>
                </a:solidFill>
              </a:rPr>
              <a:t> (...) </a:t>
            </a:r>
            <a:r>
              <a:rPr lang="pt-BR" sz="2400" b="1" u="sng" dirty="0">
                <a:solidFill>
                  <a:srgbClr val="002060"/>
                </a:solidFill>
              </a:rPr>
              <a:t>servirá como paradigma</a:t>
            </a:r>
            <a:r>
              <a:rPr lang="pt-BR" sz="2400" dirty="0">
                <a:solidFill>
                  <a:srgbClr val="002060"/>
                </a:solidFill>
              </a:rPr>
              <a:t> para viabilizar o conhecimento do recurso de revista, por divergência. </a:t>
            </a:r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lvl="2" algn="just"/>
            <a:r>
              <a:rPr lang="pt-BR" sz="2800" b="1" u="sng" dirty="0"/>
              <a:t>Obs.</a:t>
            </a:r>
            <a:r>
              <a:rPr lang="pt-BR" sz="2800" b="1" dirty="0"/>
              <a:t>:</a:t>
            </a:r>
            <a:r>
              <a:rPr lang="pt-BR" sz="2800" dirty="0"/>
              <a:t> a </a:t>
            </a:r>
            <a:r>
              <a:rPr lang="pt-BR" sz="2800" b="1" dirty="0"/>
              <a:t>súmula ou tese jurídica</a:t>
            </a:r>
            <a:r>
              <a:rPr lang="pt-BR" sz="2800" dirty="0"/>
              <a:t> prevalecente paradigmas </a:t>
            </a:r>
            <a:r>
              <a:rPr lang="pt-BR" sz="2800" b="1" dirty="0"/>
              <a:t>não conflitantes c/ súmulas ou </a:t>
            </a:r>
            <a:r>
              <a:rPr lang="pt-BR" sz="2800" b="1" dirty="0" err="1"/>
              <a:t>OJs</a:t>
            </a:r>
            <a:r>
              <a:rPr lang="pt-BR" sz="2800" b="1" dirty="0"/>
              <a:t> do TST</a:t>
            </a:r>
            <a:r>
              <a:rPr lang="pt-BR" sz="2800" dirty="0"/>
              <a:t> (e súmula vinculante – analogia).</a:t>
            </a:r>
          </a:p>
          <a:p>
            <a:pPr marL="1714500" lvl="4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CLT, 896, § 6º. </a:t>
            </a:r>
            <a:r>
              <a:rPr lang="pt-BR" sz="2400" dirty="0">
                <a:solidFill>
                  <a:srgbClr val="002060"/>
                </a:solidFill>
              </a:rPr>
              <a:t>Após o julgamento do incidente a que se refere o § 3º, </a:t>
            </a:r>
            <a:r>
              <a:rPr lang="pt-BR" sz="2400" b="1" u="sng" dirty="0">
                <a:solidFill>
                  <a:srgbClr val="002060"/>
                </a:solidFill>
              </a:rPr>
              <a:t>unicamente a súmula regional ou a tese jurídica prevalecente no Tribunal Regional do Trabalho e não conflitante com súmula ou orientação jurisprudencial do Tribunal Superior do Trabalho</a:t>
            </a:r>
            <a:r>
              <a:rPr lang="pt-BR" sz="2400" dirty="0">
                <a:solidFill>
                  <a:srgbClr val="002060"/>
                </a:solidFill>
              </a:rPr>
              <a:t> servirá como paradigma para viabilizar o conhecimento do Recurso de Revista, por divergência.</a:t>
            </a:r>
          </a:p>
          <a:p>
            <a:pPr lvl="1"/>
            <a:r>
              <a:rPr lang="pt-BR" b="1" u="sng" dirty="0" smtClean="0"/>
              <a:t>acórdão </a:t>
            </a:r>
            <a:r>
              <a:rPr lang="pt-BR" b="1" u="sng" dirty="0"/>
              <a:t>da SDI </a:t>
            </a:r>
            <a:r>
              <a:rPr lang="pt-BR" b="1" u="sng" dirty="0" smtClean="0"/>
              <a:t>(plena, 1 e 2) do TST (</a:t>
            </a:r>
            <a:r>
              <a:rPr lang="pt-BR" b="1" u="sng" dirty="0"/>
              <a:t>CLT, 896, </a:t>
            </a:r>
            <a:r>
              <a:rPr lang="pt-BR" b="1" i="1" u="sng" dirty="0"/>
              <a:t>a</a:t>
            </a:r>
            <a:r>
              <a:rPr lang="pt-BR" b="1" u="sng" dirty="0" smtClean="0"/>
              <a:t>)</a:t>
            </a:r>
            <a:r>
              <a:rPr lang="pt-BR" b="1" dirty="0" smtClean="0"/>
              <a:t>.</a:t>
            </a:r>
            <a:endParaRPr lang="pt-BR" b="1" dirty="0"/>
          </a:p>
          <a:p>
            <a:pPr lvl="1"/>
            <a:r>
              <a:rPr lang="pt-BR" b="1" u="sng" dirty="0" smtClean="0"/>
              <a:t>acórdão </a:t>
            </a:r>
            <a:r>
              <a:rPr lang="pt-BR" b="1" u="sng" dirty="0"/>
              <a:t>do </a:t>
            </a:r>
            <a:r>
              <a:rPr lang="pt-BR" b="1" u="sng" dirty="0" smtClean="0"/>
              <a:t>TP </a:t>
            </a:r>
            <a:r>
              <a:rPr lang="pt-BR" b="1" u="sng" dirty="0"/>
              <a:t>do TST</a:t>
            </a:r>
            <a:r>
              <a:rPr lang="pt-BR" u="sng" dirty="0"/>
              <a:t> (jurisprudência)</a:t>
            </a:r>
            <a:r>
              <a:rPr lang="pt-BR" dirty="0"/>
              <a:t>. </a:t>
            </a:r>
          </a:p>
          <a:p>
            <a:pPr lvl="1" algn="just"/>
            <a:r>
              <a:rPr lang="pt-BR" b="1" u="sng" dirty="0" smtClean="0"/>
              <a:t>acórdão da SDC</a:t>
            </a:r>
            <a:r>
              <a:rPr lang="pt-BR" u="sng" dirty="0" smtClean="0"/>
              <a:t> (jurisprudência).</a:t>
            </a:r>
            <a:r>
              <a:rPr lang="pt-BR" b="1" dirty="0"/>
              <a:t> 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000" b="1" dirty="0" smtClean="0">
                <a:solidFill>
                  <a:srgbClr val="C00000"/>
                </a:solidFill>
              </a:rPr>
              <a:t>5.5. </a:t>
            </a:r>
            <a:r>
              <a:rPr lang="pt-BR" sz="3000" b="1" u="sng" dirty="0">
                <a:solidFill>
                  <a:srgbClr val="C00000"/>
                </a:solidFill>
              </a:rPr>
              <a:t>Contrariedade à súmula </a:t>
            </a:r>
            <a:r>
              <a:rPr lang="pt-BR" sz="3000" b="1" u="sng" dirty="0" smtClean="0">
                <a:solidFill>
                  <a:srgbClr val="C00000"/>
                </a:solidFill>
              </a:rPr>
              <a:t>do TST (CLT</a:t>
            </a:r>
            <a:r>
              <a:rPr lang="pt-BR" sz="3000" b="1" u="sng" dirty="0">
                <a:solidFill>
                  <a:srgbClr val="C00000"/>
                </a:solidFill>
              </a:rPr>
              <a:t>, 896, </a:t>
            </a:r>
            <a:r>
              <a:rPr lang="pt-BR" sz="3000" b="1" i="1" u="sng" dirty="0">
                <a:solidFill>
                  <a:srgbClr val="C00000"/>
                </a:solidFill>
              </a:rPr>
              <a:t>a</a:t>
            </a:r>
            <a:r>
              <a:rPr lang="pt-BR" sz="3000" b="1" u="sng" dirty="0">
                <a:solidFill>
                  <a:srgbClr val="C00000"/>
                </a:solidFill>
              </a:rPr>
              <a:t>)</a:t>
            </a:r>
          </a:p>
          <a:p>
            <a:pPr algn="just"/>
            <a:r>
              <a:rPr lang="pt-BR" sz="2800" b="1" u="sng" dirty="0" smtClean="0"/>
              <a:t>Particularidades formais</a:t>
            </a:r>
            <a:r>
              <a:rPr lang="pt-BR" sz="2800" dirty="0" smtClean="0"/>
              <a:t>:</a:t>
            </a:r>
          </a:p>
          <a:p>
            <a:pPr lvl="1" algn="just"/>
            <a:r>
              <a:rPr lang="pt-BR" sz="2600" b="1" u="sng" dirty="0" smtClean="0"/>
              <a:t>Expressa </a:t>
            </a:r>
            <a:r>
              <a:rPr lang="pt-BR" sz="2600" b="1" u="sng" dirty="0"/>
              <a:t>indicação do número, inciso e alínea da súmula contrariada (CLT, 896, § 1º-A, II</a:t>
            </a:r>
            <a:r>
              <a:rPr lang="pt-BR" sz="2600" b="1" u="sng" dirty="0" smtClean="0"/>
              <a:t>).</a:t>
            </a:r>
          </a:p>
          <a:p>
            <a:pPr marL="1257300" lvl="3" indent="0" algn="just">
              <a:buNone/>
            </a:pPr>
            <a:r>
              <a:rPr lang="pt-BR" sz="2300" b="1" dirty="0">
                <a:solidFill>
                  <a:srgbClr val="002060"/>
                </a:solidFill>
              </a:rPr>
              <a:t>CLT, 896, § 1º-A. </a:t>
            </a:r>
            <a:r>
              <a:rPr lang="pt-BR" sz="2300" dirty="0">
                <a:solidFill>
                  <a:srgbClr val="002060"/>
                </a:solidFill>
              </a:rPr>
              <a:t>Sob pena de não conhecimento, é ônus da parte:</a:t>
            </a:r>
          </a:p>
          <a:p>
            <a:pPr marL="1257300" lvl="3" indent="0" algn="just">
              <a:buNone/>
            </a:pPr>
            <a:r>
              <a:rPr lang="pt-BR" sz="2300" b="1" dirty="0">
                <a:solidFill>
                  <a:srgbClr val="002060"/>
                </a:solidFill>
              </a:rPr>
              <a:t>II – </a:t>
            </a:r>
            <a:r>
              <a:rPr lang="pt-BR" sz="2300" b="1" u="sng" dirty="0">
                <a:solidFill>
                  <a:srgbClr val="002060"/>
                </a:solidFill>
              </a:rPr>
              <a:t>indicar, de forma explícita</a:t>
            </a:r>
            <a:r>
              <a:rPr lang="pt-BR" sz="2300" b="1" dirty="0">
                <a:solidFill>
                  <a:srgbClr val="002060"/>
                </a:solidFill>
              </a:rPr>
              <a:t> </a:t>
            </a:r>
            <a:r>
              <a:rPr lang="pt-BR" sz="2300" dirty="0">
                <a:solidFill>
                  <a:srgbClr val="002060"/>
                </a:solidFill>
              </a:rPr>
              <a:t>e fundamentada, </a:t>
            </a:r>
            <a:r>
              <a:rPr lang="pt-BR" sz="2300" b="1" u="sng" dirty="0">
                <a:solidFill>
                  <a:srgbClr val="002060"/>
                </a:solidFill>
              </a:rPr>
              <a:t>contrariedade a</a:t>
            </a:r>
            <a:r>
              <a:rPr lang="pt-BR" sz="2300" b="1" dirty="0">
                <a:solidFill>
                  <a:srgbClr val="002060"/>
                </a:solidFill>
              </a:rPr>
              <a:t> </a:t>
            </a:r>
            <a:r>
              <a:rPr lang="pt-BR" sz="2300" b="1" dirty="0" smtClean="0">
                <a:solidFill>
                  <a:srgbClr val="002060"/>
                </a:solidFill>
              </a:rPr>
              <a:t>(…), </a:t>
            </a:r>
            <a:r>
              <a:rPr lang="pt-BR" sz="2300" b="1" u="sng" dirty="0">
                <a:solidFill>
                  <a:srgbClr val="002060"/>
                </a:solidFill>
              </a:rPr>
              <a:t>súmula</a:t>
            </a:r>
            <a:r>
              <a:rPr lang="pt-BR" sz="2300" b="1" dirty="0">
                <a:solidFill>
                  <a:srgbClr val="002060"/>
                </a:solidFill>
              </a:rPr>
              <a:t> </a:t>
            </a:r>
            <a:r>
              <a:rPr lang="pt-BR" sz="2300" b="1" dirty="0" smtClean="0">
                <a:solidFill>
                  <a:srgbClr val="002060"/>
                </a:solidFill>
              </a:rPr>
              <a:t>(…) </a:t>
            </a:r>
            <a:r>
              <a:rPr lang="pt-BR" sz="2300" b="1" u="sng" dirty="0">
                <a:solidFill>
                  <a:srgbClr val="002060"/>
                </a:solidFill>
              </a:rPr>
              <a:t>do Tribunal Superior do Trabalho que conflite com a decisão regional</a:t>
            </a:r>
            <a:r>
              <a:rPr lang="pt-BR" sz="2300" b="1" dirty="0">
                <a:solidFill>
                  <a:srgbClr val="002060"/>
                </a:solidFill>
              </a:rPr>
              <a:t>;</a:t>
            </a:r>
            <a:endParaRPr lang="pt-BR" sz="2300" dirty="0">
              <a:solidFill>
                <a:srgbClr val="002060"/>
              </a:solidFill>
            </a:endParaRPr>
          </a:p>
          <a:p>
            <a:pPr lvl="1" algn="just"/>
            <a:r>
              <a:rPr lang="pt-BR" sz="2600" b="1" u="sng" dirty="0" smtClean="0"/>
              <a:t>Necessidade de uso de expressões como “contrariou</a:t>
            </a:r>
            <a:r>
              <a:rPr lang="pt-BR" sz="2600" b="1" u="sng" dirty="0"/>
              <a:t>, violou, </a:t>
            </a:r>
            <a:r>
              <a:rPr lang="pt-BR" sz="2600" b="1" u="sng" dirty="0" smtClean="0"/>
              <a:t>feriu” (CLT</a:t>
            </a:r>
            <a:r>
              <a:rPr lang="pt-BR" sz="2600" b="1" u="sng" dirty="0"/>
              <a:t>, 896, § 1º-A, </a:t>
            </a:r>
            <a:r>
              <a:rPr lang="pt-BR" sz="2600" b="1" u="sng" dirty="0" smtClean="0"/>
              <a:t>II; D1-257</a:t>
            </a:r>
            <a:r>
              <a:rPr lang="pt-BR" sz="2600" b="1" u="sng" dirty="0"/>
              <a:t>).</a:t>
            </a:r>
          </a:p>
          <a:p>
            <a:pPr marL="1257300" lvl="3" indent="0" algn="just">
              <a:buNone/>
            </a:pPr>
            <a:r>
              <a:rPr lang="pt-BR" sz="2300" b="1" dirty="0">
                <a:solidFill>
                  <a:srgbClr val="002060"/>
                </a:solidFill>
              </a:rPr>
              <a:t>D1-257. </a:t>
            </a:r>
            <a:r>
              <a:rPr lang="pt-BR" sz="2300" dirty="0" smtClean="0">
                <a:solidFill>
                  <a:srgbClr val="002060"/>
                </a:solidFill>
              </a:rPr>
              <a:t>A </a:t>
            </a:r>
            <a:r>
              <a:rPr lang="pt-BR" sz="2300" dirty="0">
                <a:solidFill>
                  <a:srgbClr val="002060"/>
                </a:solidFill>
              </a:rPr>
              <a:t>invocação expressa no recurso de revista dos preceitos legais ou constitucionais tidos como violados </a:t>
            </a:r>
            <a:r>
              <a:rPr lang="pt-BR" sz="2300" b="1" u="sng" dirty="0">
                <a:solidFill>
                  <a:srgbClr val="002060"/>
                </a:solidFill>
              </a:rPr>
              <a:t>não significa exigir da parte a utilização das expressões "contrariar", "ferir", "violar", etc</a:t>
            </a:r>
            <a:r>
              <a:rPr lang="pt-BR" sz="2300" b="1" dirty="0" smtClean="0">
                <a:solidFill>
                  <a:srgbClr val="002060"/>
                </a:solidFill>
              </a:rPr>
              <a:t>.</a:t>
            </a:r>
            <a:endParaRPr lang="pt-BR" sz="2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lvl="1" algn="just"/>
            <a:r>
              <a:rPr lang="pt-BR" b="1" u="sng" dirty="0" smtClean="0"/>
              <a:t>Razões – fundamento (</a:t>
            </a:r>
            <a:r>
              <a:rPr lang="pt-BR" b="1" u="sng" dirty="0"/>
              <a:t>CLT, 896, § 1º-A, II e </a:t>
            </a:r>
            <a:r>
              <a:rPr lang="pt-BR" b="1" u="sng" dirty="0" smtClean="0"/>
              <a:t>III; S-422).</a:t>
            </a:r>
            <a:endParaRPr lang="pt-BR" b="1" u="sng" dirty="0"/>
          </a:p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CLT, 896, § 1º-A. </a:t>
            </a:r>
            <a:r>
              <a:rPr lang="pt-BR" sz="2400" dirty="0">
                <a:solidFill>
                  <a:srgbClr val="002060"/>
                </a:solidFill>
              </a:rPr>
              <a:t>Sob pena de não conhecimento, é ônus da parte:</a:t>
            </a:r>
          </a:p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II – </a:t>
            </a:r>
            <a:r>
              <a:rPr lang="pt-BR" sz="2400" b="1" u="sng" dirty="0">
                <a:solidFill>
                  <a:srgbClr val="002060"/>
                </a:solidFill>
              </a:rPr>
              <a:t>indicar, de forma</a:t>
            </a:r>
            <a:r>
              <a:rPr lang="pt-BR" sz="2400" b="1" dirty="0">
                <a:solidFill>
                  <a:srgbClr val="002060"/>
                </a:solidFill>
              </a:rPr>
              <a:t> explícita e </a:t>
            </a:r>
            <a:r>
              <a:rPr lang="pt-BR" sz="2400" b="1" u="sng" dirty="0">
                <a:solidFill>
                  <a:srgbClr val="002060"/>
                </a:solidFill>
              </a:rPr>
              <a:t>fundamentada, </a:t>
            </a:r>
            <a:r>
              <a:rPr lang="pt-BR" sz="2400" b="1" u="sng" dirty="0" smtClean="0">
                <a:solidFill>
                  <a:srgbClr val="002060"/>
                </a:solidFill>
              </a:rPr>
              <a:t>contrariedade</a:t>
            </a:r>
            <a:r>
              <a:rPr lang="pt-BR" sz="2400" b="1" dirty="0" smtClean="0">
                <a:solidFill>
                  <a:srgbClr val="002060"/>
                </a:solidFill>
              </a:rPr>
              <a:t> (…).</a:t>
            </a:r>
            <a:endParaRPr lang="pt-BR" sz="2400" dirty="0">
              <a:solidFill>
                <a:srgbClr val="002060"/>
              </a:solidFill>
            </a:endParaRPr>
          </a:p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III – </a:t>
            </a:r>
            <a:r>
              <a:rPr lang="pt-BR" sz="2400" b="1" u="sng" dirty="0">
                <a:solidFill>
                  <a:srgbClr val="002060"/>
                </a:solidFill>
              </a:rPr>
              <a:t>expor as razões do pedido de </a:t>
            </a:r>
            <a:r>
              <a:rPr lang="pt-BR" sz="2400" b="1" u="sng" dirty="0" smtClean="0">
                <a:solidFill>
                  <a:srgbClr val="002060"/>
                </a:solidFill>
              </a:rPr>
              <a:t>reforma</a:t>
            </a:r>
            <a:r>
              <a:rPr lang="pt-BR" sz="2400" b="1" dirty="0" smtClean="0">
                <a:solidFill>
                  <a:srgbClr val="002060"/>
                </a:solidFill>
              </a:rPr>
              <a:t> (…)</a:t>
            </a:r>
            <a:endParaRPr lang="pt-BR" sz="2400" dirty="0">
              <a:solidFill>
                <a:srgbClr val="002060"/>
              </a:solidFill>
            </a:endParaRPr>
          </a:p>
          <a:p>
            <a:pPr lvl="1" algn="just"/>
            <a:r>
              <a:rPr lang="pt-BR" b="1" u="sng" dirty="0" smtClean="0"/>
              <a:t>Impugnação </a:t>
            </a:r>
            <a:r>
              <a:rPr lang="pt-BR" b="1" u="sng" dirty="0"/>
              <a:t>abrangente – fundamentos autônomos (CLT, 896, § 1º-A, </a:t>
            </a:r>
            <a:r>
              <a:rPr lang="pt-BR" b="1" u="sng" dirty="0" smtClean="0"/>
              <a:t>III; S-23).</a:t>
            </a:r>
            <a:endParaRPr lang="pt-BR" b="1" u="sng" dirty="0"/>
          </a:p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CLT, 896, § 1º-A. </a:t>
            </a:r>
            <a:r>
              <a:rPr lang="pt-BR" sz="2400" dirty="0">
                <a:solidFill>
                  <a:srgbClr val="002060"/>
                </a:solidFill>
              </a:rPr>
              <a:t>Sob pena de não conhecimento, é ônus da parte:</a:t>
            </a:r>
          </a:p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III – </a:t>
            </a:r>
            <a:r>
              <a:rPr lang="pt-BR" sz="2400" dirty="0">
                <a:solidFill>
                  <a:srgbClr val="002060"/>
                </a:solidFill>
              </a:rPr>
              <a:t>expor as razões do pedido de reforma, </a:t>
            </a:r>
            <a:r>
              <a:rPr lang="pt-BR" sz="2400" b="1" u="sng" dirty="0">
                <a:solidFill>
                  <a:srgbClr val="002060"/>
                </a:solidFill>
              </a:rPr>
              <a:t>impugnando todos os fundamentos jurídicos da decisão </a:t>
            </a:r>
            <a:r>
              <a:rPr lang="pt-BR" sz="2400" b="1" u="sng" dirty="0" smtClean="0">
                <a:solidFill>
                  <a:srgbClr val="002060"/>
                </a:solidFill>
              </a:rPr>
              <a:t>recorrida</a:t>
            </a:r>
            <a:r>
              <a:rPr lang="pt-BR" sz="2400" b="1" dirty="0" smtClean="0">
                <a:solidFill>
                  <a:srgbClr val="002060"/>
                </a:solidFill>
              </a:rPr>
              <a:t> </a:t>
            </a:r>
            <a:r>
              <a:rPr lang="pt-BR" sz="2400" dirty="0" smtClean="0">
                <a:solidFill>
                  <a:srgbClr val="002060"/>
                </a:solidFill>
              </a:rPr>
              <a:t>(…).</a:t>
            </a:r>
            <a:endParaRPr lang="pt-B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lvl="1" algn="just"/>
            <a:r>
              <a:rPr lang="pt-BR" b="1" u="sng" dirty="0" smtClean="0"/>
              <a:t>Demonstração </a:t>
            </a:r>
            <a:r>
              <a:rPr lang="pt-BR" b="1" u="sng" dirty="0"/>
              <a:t>analítica da contrariedade (CLT, 896, § 1º-A, III)</a:t>
            </a:r>
            <a:r>
              <a:rPr lang="pt-BR" b="1" dirty="0"/>
              <a:t>.</a:t>
            </a:r>
          </a:p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CLT, 896, § 1º-A. </a:t>
            </a:r>
            <a:r>
              <a:rPr lang="pt-BR" sz="2400" dirty="0">
                <a:solidFill>
                  <a:srgbClr val="002060"/>
                </a:solidFill>
              </a:rPr>
              <a:t>Sob pena de não conhecimento, é ônus da parte:</a:t>
            </a:r>
          </a:p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III – </a:t>
            </a:r>
            <a:r>
              <a:rPr lang="pt-BR" sz="2400" dirty="0">
                <a:solidFill>
                  <a:srgbClr val="002060"/>
                </a:solidFill>
              </a:rPr>
              <a:t>expor as razões do pedido de reforma, impugnando todos os fundamentos jurídicos da decisão recorrida, inclusive </a:t>
            </a:r>
            <a:r>
              <a:rPr lang="pt-BR" sz="2400" b="1" u="sng" dirty="0">
                <a:solidFill>
                  <a:srgbClr val="002060"/>
                </a:solidFill>
              </a:rPr>
              <a:t>mediante demonstração analítica de cada</a:t>
            </a:r>
            <a:r>
              <a:rPr lang="pt-BR" sz="2400" b="1" dirty="0">
                <a:solidFill>
                  <a:srgbClr val="002060"/>
                </a:solidFill>
              </a:rPr>
              <a:t> </a:t>
            </a:r>
            <a:r>
              <a:rPr lang="pt-BR" sz="2400" dirty="0">
                <a:solidFill>
                  <a:srgbClr val="002060"/>
                </a:solidFill>
              </a:rPr>
              <a:t>dispositivo de lei, da Constituição Federal, de </a:t>
            </a:r>
            <a:r>
              <a:rPr lang="pt-BR" sz="2400" b="1" u="sng" dirty="0">
                <a:solidFill>
                  <a:srgbClr val="002060"/>
                </a:solidFill>
              </a:rPr>
              <a:t>súmula</a:t>
            </a:r>
            <a:r>
              <a:rPr lang="pt-BR" sz="2400" b="1" dirty="0">
                <a:solidFill>
                  <a:srgbClr val="002060"/>
                </a:solidFill>
              </a:rPr>
              <a:t> </a:t>
            </a:r>
            <a:r>
              <a:rPr lang="pt-BR" sz="2400" dirty="0">
                <a:solidFill>
                  <a:srgbClr val="002060"/>
                </a:solidFill>
              </a:rPr>
              <a:t>ou orientação jurisprudencial cuja contrariedade aponte.</a:t>
            </a:r>
          </a:p>
          <a:p>
            <a:pPr lvl="2" algn="just"/>
            <a:r>
              <a:rPr lang="pt-BR" sz="2800" dirty="0" smtClean="0"/>
              <a:t>Reforça a necessidade de indicação expressa da súmula e da fundamentação pertinente.</a:t>
            </a:r>
          </a:p>
          <a:p>
            <a:pPr lvl="2" algn="just"/>
            <a:r>
              <a:rPr lang="pt-BR" sz="2800" dirty="0" smtClean="0"/>
              <a:t>Exige que a parte demonstre </a:t>
            </a:r>
            <a:r>
              <a:rPr lang="pt-BR" sz="2800" dirty="0"/>
              <a:t>que </a:t>
            </a:r>
            <a:r>
              <a:rPr lang="pt-BR" sz="2800" b="1" dirty="0"/>
              <a:t>a base fática adotada no acórdão impugnado é idêntica à base fática justificadora da tese descrita na súmula</a:t>
            </a:r>
            <a:r>
              <a:rPr lang="pt-BR" sz="2800" dirty="0"/>
              <a:t>.</a:t>
            </a:r>
          </a:p>
          <a:p>
            <a:pPr lvl="2"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lvl="1" algn="just"/>
            <a:r>
              <a:rPr lang="pt-BR" b="1" u="sng" dirty="0" smtClean="0"/>
              <a:t>Prequestionamento </a:t>
            </a:r>
            <a:r>
              <a:rPr lang="pt-BR" b="1" u="sng" dirty="0"/>
              <a:t>(CLT, 896, §1º-A, I; D1-62; S-STF-282</a:t>
            </a:r>
            <a:r>
              <a:rPr lang="pt-BR" b="1" u="sng" dirty="0" smtClean="0"/>
              <a:t>)</a:t>
            </a:r>
            <a:r>
              <a:rPr lang="pt-BR" dirty="0" smtClean="0"/>
              <a:t>.</a:t>
            </a:r>
            <a:endParaRPr lang="pt-BR" dirty="0"/>
          </a:p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CLT, 896, § 1º-A. </a:t>
            </a:r>
            <a:r>
              <a:rPr lang="pt-BR" sz="2400" dirty="0">
                <a:solidFill>
                  <a:srgbClr val="002060"/>
                </a:solidFill>
              </a:rPr>
              <a:t>Sob pena de não conhecimento, é ônus da parte: </a:t>
            </a:r>
          </a:p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I - </a:t>
            </a:r>
            <a:r>
              <a:rPr lang="pt-BR" sz="2400" b="1" u="sng" dirty="0">
                <a:solidFill>
                  <a:srgbClr val="002060"/>
                </a:solidFill>
              </a:rPr>
              <a:t>indicar o trecho da decisão recorrida que consubstancia o prequestionamento</a:t>
            </a:r>
            <a:r>
              <a:rPr lang="pt-BR" sz="2400" dirty="0">
                <a:solidFill>
                  <a:srgbClr val="002060"/>
                </a:solidFill>
              </a:rPr>
              <a:t> </a:t>
            </a:r>
            <a:r>
              <a:rPr lang="pt-BR" sz="2400" dirty="0" smtClean="0">
                <a:solidFill>
                  <a:srgbClr val="002060"/>
                </a:solidFill>
              </a:rPr>
              <a:t>(…)</a:t>
            </a:r>
            <a:endParaRPr lang="pt-BR" sz="2400" dirty="0">
              <a:solidFill>
                <a:srgbClr val="002060"/>
              </a:solidFill>
            </a:endParaRPr>
          </a:p>
          <a:p>
            <a:pPr lvl="2" algn="just"/>
            <a:r>
              <a:rPr lang="pt-BR" sz="2800" b="1" u="sng" dirty="0" smtClean="0"/>
              <a:t>Conceito </a:t>
            </a:r>
            <a:r>
              <a:rPr lang="pt-BR" sz="2800" b="1" u="sng" dirty="0"/>
              <a:t>e identificação </a:t>
            </a:r>
            <a:r>
              <a:rPr lang="pt-BR" sz="2800" b="1" u="sng" dirty="0" smtClean="0"/>
              <a:t>(</a:t>
            </a:r>
            <a:r>
              <a:rPr lang="pt-BR" sz="2800" b="1" u="sng" dirty="0"/>
              <a:t>S-297, I e </a:t>
            </a:r>
            <a:r>
              <a:rPr lang="pt-BR" sz="2800" b="1" u="sng" dirty="0" smtClean="0"/>
              <a:t>II; D1-256):</a:t>
            </a:r>
            <a:endParaRPr lang="pt-BR" sz="2800" b="1" u="sng" dirty="0"/>
          </a:p>
          <a:p>
            <a:pPr marL="1257300" lvl="3" indent="0" algn="just">
              <a:buNone/>
            </a:pPr>
            <a:r>
              <a:rPr lang="pt-BR" sz="2400" b="1" dirty="0" smtClean="0">
                <a:solidFill>
                  <a:srgbClr val="002060"/>
                </a:solidFill>
              </a:rPr>
              <a:t>S-297, I</a:t>
            </a:r>
            <a:r>
              <a:rPr lang="pt-BR" sz="2400" b="1" dirty="0">
                <a:solidFill>
                  <a:srgbClr val="002060"/>
                </a:solidFill>
              </a:rPr>
              <a:t>. </a:t>
            </a:r>
            <a:r>
              <a:rPr lang="pt-BR" sz="2400" dirty="0">
                <a:solidFill>
                  <a:srgbClr val="002060"/>
                </a:solidFill>
              </a:rPr>
              <a:t>Diz-se </a:t>
            </a:r>
            <a:r>
              <a:rPr lang="pt-BR" sz="2400" dirty="0" err="1">
                <a:solidFill>
                  <a:srgbClr val="002060"/>
                </a:solidFill>
              </a:rPr>
              <a:t>prequestionada</a:t>
            </a:r>
            <a:r>
              <a:rPr lang="pt-BR" sz="2400" dirty="0">
                <a:solidFill>
                  <a:srgbClr val="002060"/>
                </a:solidFill>
              </a:rPr>
              <a:t> a matéria ou questão quando </a:t>
            </a:r>
            <a:r>
              <a:rPr lang="pt-BR" sz="2400" b="1" u="sng" dirty="0">
                <a:solidFill>
                  <a:srgbClr val="002060"/>
                </a:solidFill>
              </a:rPr>
              <a:t>na decisão impugnada haja sido adotada, explicitamente, tese </a:t>
            </a:r>
            <a:r>
              <a:rPr lang="pt-BR" sz="2400" dirty="0">
                <a:solidFill>
                  <a:srgbClr val="002060"/>
                </a:solidFill>
              </a:rPr>
              <a:t>a respeito.</a:t>
            </a:r>
          </a:p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D1-256. </a:t>
            </a:r>
            <a:r>
              <a:rPr lang="pt-BR" sz="2400" dirty="0" smtClean="0">
                <a:solidFill>
                  <a:srgbClr val="002060"/>
                </a:solidFill>
              </a:rPr>
              <a:t>Para </a:t>
            </a:r>
            <a:r>
              <a:rPr lang="pt-BR" sz="2400" dirty="0">
                <a:solidFill>
                  <a:srgbClr val="002060"/>
                </a:solidFill>
              </a:rPr>
              <a:t>fins do requisito do prequestionamento de que trata a Súmula nº 297, </a:t>
            </a:r>
            <a:r>
              <a:rPr lang="pt-BR" sz="2400" b="1" u="sng" dirty="0">
                <a:solidFill>
                  <a:srgbClr val="002060"/>
                </a:solidFill>
              </a:rPr>
              <a:t>há necessidade de que haja, no acórdão, de maneira clara, elementos que levem à conclusão de que o Regional adotou uma tese</a:t>
            </a:r>
            <a:r>
              <a:rPr lang="pt-BR" sz="2400" dirty="0">
                <a:solidFill>
                  <a:srgbClr val="002060"/>
                </a:solidFill>
              </a:rPr>
              <a:t> contrária à lei ou à </a:t>
            </a:r>
            <a:r>
              <a:rPr lang="pt-BR" sz="2400" dirty="0" smtClean="0">
                <a:solidFill>
                  <a:srgbClr val="002060"/>
                </a:solidFill>
              </a:rPr>
              <a:t>súmula.</a:t>
            </a:r>
            <a:endParaRPr lang="pt-B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857250" lvl="1" indent="-457200" algn="just"/>
            <a:r>
              <a:rPr lang="pt-BR" dirty="0" smtClean="0"/>
              <a:t>É </a:t>
            </a:r>
            <a:r>
              <a:rPr lang="pt-BR" dirty="0"/>
              <a:t>interessante </a:t>
            </a:r>
            <a:r>
              <a:rPr lang="pt-BR" i="1" dirty="0">
                <a:solidFill>
                  <a:srgbClr val="002060"/>
                </a:solidFill>
              </a:rPr>
              <a:t>“que as pessoas não se surpreendam com as alterações por via legislativa, mas se assustem com a falta de previsibilidade dos juízes”</a:t>
            </a:r>
            <a:r>
              <a:rPr lang="pt-BR" dirty="0"/>
              <a:t> (Jerome Frank).</a:t>
            </a:r>
          </a:p>
          <a:p>
            <a:pPr marL="857250" lvl="1" indent="-457200" algn="just"/>
            <a:r>
              <a:rPr lang="pt-BR" dirty="0" smtClean="0"/>
              <a:t>Medo </a:t>
            </a:r>
            <a:r>
              <a:rPr lang="pt-BR" dirty="0"/>
              <a:t>das transformações sociais</a:t>
            </a:r>
            <a:r>
              <a:rPr lang="pt-BR" dirty="0" smtClean="0"/>
              <a:t>.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algn="just"/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42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1371600" lvl="6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S-297, II. </a:t>
            </a:r>
            <a:r>
              <a:rPr lang="pt-BR" sz="2400" dirty="0">
                <a:solidFill>
                  <a:srgbClr val="002060"/>
                </a:solidFill>
              </a:rPr>
              <a:t>Incumbe à parte interessada, </a:t>
            </a:r>
            <a:r>
              <a:rPr lang="pt-BR" sz="2400" b="1" u="sng" dirty="0">
                <a:solidFill>
                  <a:srgbClr val="002060"/>
                </a:solidFill>
              </a:rPr>
              <a:t>desde que a matéria haja sido invocada no recurso principal</a:t>
            </a:r>
            <a:r>
              <a:rPr lang="pt-BR" sz="2400" dirty="0">
                <a:solidFill>
                  <a:srgbClr val="002060"/>
                </a:solidFill>
              </a:rPr>
              <a:t>, opor embargos declaratórios objetivando o pronunciamento sobre o tema, sob pena de preclusão.</a:t>
            </a:r>
          </a:p>
          <a:p>
            <a:pPr lvl="2" algn="just"/>
            <a:r>
              <a:rPr lang="pt-BR" sz="2800" b="1" u="sng" dirty="0" smtClean="0"/>
              <a:t>Elementos </a:t>
            </a:r>
            <a:r>
              <a:rPr lang="pt-BR" sz="2800" b="1" u="sng" dirty="0"/>
              <a:t>que o </a:t>
            </a:r>
            <a:r>
              <a:rPr lang="pt-BR" sz="2800" b="1" u="sng" dirty="0" smtClean="0"/>
              <a:t>compõem:</a:t>
            </a:r>
            <a:endParaRPr lang="pt-BR" sz="2800" b="1" u="sng" dirty="0"/>
          </a:p>
          <a:p>
            <a:pPr lvl="3" algn="just"/>
            <a:r>
              <a:rPr lang="pt-BR" sz="2600" b="1" i="1" dirty="0" smtClean="0"/>
              <a:t>estabelecimento </a:t>
            </a:r>
            <a:r>
              <a:rPr lang="pt-BR" sz="2600" b="1" i="1" dirty="0"/>
              <a:t>da verdade </a:t>
            </a:r>
            <a:r>
              <a:rPr lang="pt-BR" sz="2600" b="1" i="1" dirty="0" smtClean="0"/>
              <a:t>fática – </a:t>
            </a:r>
            <a:r>
              <a:rPr lang="pt-BR" sz="2600" i="1" dirty="0" smtClean="0"/>
              <a:t> </a:t>
            </a:r>
            <a:r>
              <a:rPr lang="pt-BR" sz="2600" dirty="0" smtClean="0"/>
              <a:t>pronunciamento </a:t>
            </a:r>
            <a:r>
              <a:rPr lang="pt-BR" sz="2600" dirty="0"/>
              <a:t>explícito </a:t>
            </a:r>
            <a:r>
              <a:rPr lang="pt-BR" sz="2600" dirty="0" smtClean="0"/>
              <a:t>sobre </a:t>
            </a:r>
            <a:r>
              <a:rPr lang="pt-BR" sz="2600" dirty="0"/>
              <a:t>a matéria de </a:t>
            </a:r>
            <a:r>
              <a:rPr lang="pt-BR" sz="2600" dirty="0" smtClean="0"/>
              <a:t>fato;</a:t>
            </a:r>
          </a:p>
          <a:p>
            <a:pPr lvl="3" algn="just"/>
            <a:r>
              <a:rPr lang="pt-BR" sz="2600" b="1" i="1" dirty="0" smtClean="0"/>
              <a:t>enquadramento jurídico – </a:t>
            </a:r>
            <a:r>
              <a:rPr lang="pt-BR" sz="2600" dirty="0" smtClean="0"/>
              <a:t>desnecessidade de menção expressa a sumula ou norma (</a:t>
            </a:r>
            <a:r>
              <a:rPr lang="pt-BR" sz="2600" dirty="0"/>
              <a:t>D1-118).</a:t>
            </a:r>
          </a:p>
          <a:p>
            <a:pPr lvl="2" algn="just"/>
            <a:r>
              <a:rPr lang="pt-BR" sz="2800" b="1" u="sng" dirty="0" smtClean="0"/>
              <a:t>Motivação </a:t>
            </a:r>
            <a:r>
              <a:rPr lang="pt-BR" sz="2800" b="1" i="1" u="sng" dirty="0"/>
              <a:t>per </a:t>
            </a:r>
            <a:r>
              <a:rPr lang="pt-BR" sz="2800" b="1" i="1" u="sng" dirty="0" err="1" smtClean="0"/>
              <a:t>relationem</a:t>
            </a:r>
            <a:r>
              <a:rPr lang="pt-BR" sz="2800" b="1" dirty="0" smtClean="0"/>
              <a:t> – </a:t>
            </a:r>
            <a:r>
              <a:rPr lang="pt-BR" sz="2600" dirty="0" smtClean="0"/>
              <a:t>somente se transcritos os </a:t>
            </a:r>
            <a:r>
              <a:rPr lang="pt-BR" sz="2600" dirty="0"/>
              <a:t>fundamentos </a:t>
            </a:r>
            <a:r>
              <a:rPr lang="pt-BR" sz="2600" dirty="0" smtClean="0"/>
              <a:t>da </a:t>
            </a:r>
            <a:r>
              <a:rPr lang="pt-BR" sz="2600" dirty="0"/>
              <a:t>sentença </a:t>
            </a:r>
            <a:r>
              <a:rPr lang="pt-BR" sz="2600" dirty="0" smtClean="0"/>
              <a:t>(D1-256; </a:t>
            </a:r>
            <a:r>
              <a:rPr lang="pt-BR" dirty="0" smtClean="0"/>
              <a:t>D1-151).</a:t>
            </a:r>
          </a:p>
          <a:p>
            <a:pPr lvl="3" algn="just"/>
            <a:r>
              <a:rPr lang="pt-BR" sz="2600" b="1" u="sng" dirty="0" smtClean="0"/>
              <a:t>Obs</a:t>
            </a:r>
            <a:r>
              <a:rPr lang="pt-BR" sz="2600" dirty="0" smtClean="0"/>
              <a:t>.: excepciona-se a D1-151 </a:t>
            </a:r>
            <a:r>
              <a:rPr lang="pt-BR" sz="2600" dirty="0"/>
              <a:t>em procedimento sumaríssimo </a:t>
            </a:r>
            <a:r>
              <a:rPr lang="pt-BR" sz="2600" dirty="0" smtClean="0"/>
              <a:t>(</a:t>
            </a:r>
            <a:r>
              <a:rPr lang="pt-BR" sz="2600" dirty="0"/>
              <a:t>CLT, 895, § 1º, IV</a:t>
            </a:r>
            <a:r>
              <a:rPr lang="pt-BR" sz="2600" dirty="0" smtClean="0"/>
              <a:t>).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lvl="2" algn="just"/>
            <a:r>
              <a:rPr lang="pt-BR" sz="2800" b="1" u="sng" dirty="0" smtClean="0"/>
              <a:t>Prequestionamento dispensado.</a:t>
            </a:r>
          </a:p>
          <a:p>
            <a:pPr lvl="3" algn="just"/>
            <a:r>
              <a:rPr lang="pt-BR" sz="2600" b="1" dirty="0" smtClean="0"/>
              <a:t>Violação </a:t>
            </a:r>
            <a:r>
              <a:rPr lang="pt-BR" sz="2600" b="1" dirty="0"/>
              <a:t>nascida na decisão impugnada (D1-119</a:t>
            </a:r>
            <a:r>
              <a:rPr lang="pt-BR" sz="2600" b="1" dirty="0" smtClean="0"/>
              <a:t>).</a:t>
            </a:r>
          </a:p>
          <a:p>
            <a:pPr lvl="3" algn="just"/>
            <a:r>
              <a:rPr lang="pt-BR" sz="2600" b="1" dirty="0" smtClean="0"/>
              <a:t>Prequestionamento implícito </a:t>
            </a:r>
            <a:r>
              <a:rPr lang="pt-BR" sz="2600" b="1" dirty="0"/>
              <a:t>(S-297, </a:t>
            </a:r>
            <a:r>
              <a:rPr lang="pt-BR" sz="2600" b="1" dirty="0" smtClean="0"/>
              <a:t>II</a:t>
            </a:r>
            <a:r>
              <a:rPr lang="pt-BR" sz="2600" b="1" dirty="0"/>
              <a:t>).</a:t>
            </a:r>
          </a:p>
          <a:p>
            <a:pPr marL="1714500" lvl="4" indent="0" algn="just">
              <a:buNone/>
            </a:pPr>
            <a:r>
              <a:rPr lang="pt-BR" sz="2400" b="1" dirty="0" smtClean="0">
                <a:solidFill>
                  <a:srgbClr val="002060"/>
                </a:solidFill>
              </a:rPr>
              <a:t>S-297, III</a:t>
            </a:r>
            <a:r>
              <a:rPr lang="pt-BR" sz="2400" b="1" dirty="0">
                <a:solidFill>
                  <a:srgbClr val="002060"/>
                </a:solidFill>
              </a:rPr>
              <a:t>. </a:t>
            </a:r>
            <a:r>
              <a:rPr lang="pt-BR" sz="2400" b="1" u="sng" dirty="0">
                <a:solidFill>
                  <a:srgbClr val="002060"/>
                </a:solidFill>
              </a:rPr>
              <a:t>Considera-se </a:t>
            </a:r>
            <a:r>
              <a:rPr lang="pt-BR" sz="2400" b="1" u="sng" dirty="0" err="1">
                <a:solidFill>
                  <a:srgbClr val="002060"/>
                </a:solidFill>
              </a:rPr>
              <a:t>prequestionada</a:t>
            </a:r>
            <a:r>
              <a:rPr lang="pt-BR" sz="2400" b="1" dirty="0">
                <a:solidFill>
                  <a:srgbClr val="002060"/>
                </a:solidFill>
              </a:rPr>
              <a:t> </a:t>
            </a:r>
            <a:r>
              <a:rPr lang="pt-BR" sz="2400" dirty="0">
                <a:solidFill>
                  <a:srgbClr val="002060"/>
                </a:solidFill>
              </a:rPr>
              <a:t>a questão jurídica invocada no recurso principal </a:t>
            </a:r>
            <a:r>
              <a:rPr lang="pt-BR" sz="2400" b="1" u="sng" dirty="0">
                <a:solidFill>
                  <a:srgbClr val="002060"/>
                </a:solidFill>
              </a:rPr>
              <a:t>sobre a qual se omite o Tribunal de pronunciar tese, não obstante opostos embargos de declaração</a:t>
            </a:r>
            <a:r>
              <a:rPr lang="pt-BR" sz="2400" b="1" dirty="0">
                <a:solidFill>
                  <a:srgbClr val="002060"/>
                </a:solidFill>
              </a:rPr>
              <a:t>.</a:t>
            </a:r>
            <a:endParaRPr lang="pt-BR" sz="2400" dirty="0">
              <a:solidFill>
                <a:srgbClr val="002060"/>
              </a:solidFill>
            </a:endParaRPr>
          </a:p>
          <a:p>
            <a:pPr marL="1714500" lvl="4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NCPC, 1024. </a:t>
            </a:r>
            <a:r>
              <a:rPr lang="pt-BR" sz="2400" b="1" u="sng" dirty="0">
                <a:solidFill>
                  <a:srgbClr val="002060"/>
                </a:solidFill>
              </a:rPr>
              <a:t>Consideram-se incluídos no acórdão os elementos que o embargante pleiteou, para fins de prequestionamento, ainda que os embargos de declaração sejam inadmitidos ou rejeitados</a:t>
            </a:r>
            <a:r>
              <a:rPr lang="pt-BR" sz="2400" dirty="0">
                <a:solidFill>
                  <a:srgbClr val="002060"/>
                </a:solidFill>
              </a:rPr>
              <a:t>, caso o tribunal superior considere existentes erro, omissão, contradição ou obscuridade</a:t>
            </a:r>
            <a:r>
              <a:rPr lang="pt-BR" sz="2400" dirty="0" smtClean="0">
                <a:solidFill>
                  <a:srgbClr val="002060"/>
                </a:solidFill>
              </a:rPr>
              <a:t>.</a:t>
            </a:r>
          </a:p>
          <a:p>
            <a:pPr lvl="2" algn="just"/>
            <a:r>
              <a:rPr lang="pt-BR" sz="2800" b="1" u="sng" dirty="0" smtClean="0"/>
              <a:t>Pós-questionamento.</a:t>
            </a:r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f) pós-questionamento.</a:t>
            </a:r>
          </a:p>
          <a:p>
            <a:pPr algn="just"/>
            <a:r>
              <a:rPr lang="pt-BR" dirty="0"/>
              <a:t>— Razões, fundamento (em que ponto; em que parte; porque) da contrariedade do dispositivo da lei federal (CLT, 896, § 1º-A, II e III).</a:t>
            </a:r>
          </a:p>
          <a:p>
            <a:pPr algn="just"/>
            <a:r>
              <a:rPr lang="pt-BR" b="1" dirty="0"/>
              <a:t>CLT, 896, § 1º-A. Sob pena de não conhecimento, é ônus da parte:</a:t>
            </a:r>
            <a:endParaRPr lang="pt-BR" dirty="0"/>
          </a:p>
          <a:p>
            <a:pPr algn="just"/>
            <a:r>
              <a:rPr lang="pt-BR" b="1" dirty="0"/>
              <a:t>II – </a:t>
            </a:r>
            <a:r>
              <a:rPr lang="pt-BR" b="1" u="sng" dirty="0"/>
              <a:t>indicar, de forma</a:t>
            </a:r>
            <a:r>
              <a:rPr lang="pt-BR" b="1" dirty="0"/>
              <a:t> explícita e </a:t>
            </a:r>
            <a:r>
              <a:rPr lang="pt-BR" b="1" u="sng" dirty="0"/>
              <a:t>fundamentada, contrariedade a dispositivo de lei</a:t>
            </a:r>
            <a:r>
              <a:rPr lang="pt-BR" b="1" dirty="0"/>
              <a:t>, súmula ou orientação jurisprudencial do Tribunal Superior do Trabalho que conflite com a decisão regional;</a:t>
            </a:r>
            <a:endParaRPr lang="pt-BR" dirty="0"/>
          </a:p>
          <a:p>
            <a:pPr algn="just"/>
            <a:r>
              <a:rPr lang="pt-BR" b="1" dirty="0"/>
              <a:t>III – </a:t>
            </a:r>
            <a:r>
              <a:rPr lang="pt-BR" b="1" u="sng" dirty="0"/>
              <a:t>expor as razões do pedido de reforma</a:t>
            </a:r>
            <a:r>
              <a:rPr lang="pt-BR" b="1" dirty="0"/>
              <a:t>, impugnando todos os fundamentos jurídicos da decisão recorrida, inclusive mediante demonstração analítica de cada dispositivo de lei, da Constituição Federal, de súmula ou orientação jurisprudencial cuja contrariedade aponte.</a:t>
            </a:r>
            <a:endParaRPr lang="pt-BR" dirty="0"/>
          </a:p>
          <a:p>
            <a:pPr algn="just"/>
            <a:r>
              <a:rPr lang="pt-BR" dirty="0"/>
              <a:t>ESTABILIDADE PROVISÓRIA. ACIDENTE DO TRABALHO. FECHAMENTO DO ESTABELECIMENTO. INDENIZAÇÃO SUBSTITUTIVA. 1. A mera alegação de afronta ao artigo 118 da Lei n.º 8.213/91 não impulsiona o recurso de revista quando desacompanhada de qualquer fundamentação tendente a demonstrar, de forma analítica, a pertinência desse dispositivo à hipótese e o equívoco na sua aplicação por parte da Corte de origem ( AIRR - 266200-39.2006.5.01.0261 , Relator Ministro: </a:t>
            </a:r>
            <a:r>
              <a:rPr lang="pt-BR" dirty="0" err="1"/>
              <a:t>Lelio</a:t>
            </a:r>
            <a:r>
              <a:rPr lang="pt-BR" dirty="0"/>
              <a:t> Bentes Corrêa, Data de Julgamento: 17/12/2014, 1ª Turma, Data de Publicação: DEJT 19/12/2014).</a:t>
            </a:r>
          </a:p>
          <a:p>
            <a:pPr algn="just"/>
            <a:r>
              <a:rPr lang="pt-BR" dirty="0"/>
              <a:t>AGRAVO DE INSTRUMENTO. PROCEDIMENTO SUMARÍSSIMO. REVOGAÇÃO DE PENALIDADE DE SUSPENSÃO APLICADA PELO EMPREGADOR. RECURSO DE REVISTA. FUNDAMENTAÇÃO INSUFICIENTE. A mera alegação de afronta ao artigo 5º, incisos V e X, da Constituição da República não impulsiona o recurso de revista, quando desacompanhada de qualquer fundamentação tendente a demonstrar, de forma analítica, a pertinência desses dispositivos à hipótese e o equívoco na sua aplicação por parte da Corte de origem. Agravo de instrumento não provido ( AIRR - 33900-83.2009.5.01.0008 , Relator Ministro: </a:t>
            </a:r>
            <a:r>
              <a:rPr lang="pt-BR" dirty="0" err="1"/>
              <a:t>Lelio</a:t>
            </a:r>
            <a:r>
              <a:rPr lang="pt-BR" dirty="0"/>
              <a:t> Bentes Corrêa, Data de Julgamento: 11/06/2014, 1ª Turma, Data de Publicação: DEJT 13/06/2014).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rgbClr val="C00000"/>
                </a:solidFill>
              </a:rPr>
              <a:t>5.6. </a:t>
            </a:r>
            <a:r>
              <a:rPr lang="pt-BR" b="1" u="sng" dirty="0" smtClean="0">
                <a:solidFill>
                  <a:srgbClr val="C00000"/>
                </a:solidFill>
              </a:rPr>
              <a:t>Contrariedade </a:t>
            </a:r>
            <a:r>
              <a:rPr lang="pt-BR" b="1" u="sng" dirty="0">
                <a:solidFill>
                  <a:srgbClr val="C00000"/>
                </a:solidFill>
              </a:rPr>
              <a:t>à </a:t>
            </a:r>
            <a:r>
              <a:rPr lang="pt-BR" b="1" u="sng" dirty="0" smtClean="0">
                <a:solidFill>
                  <a:srgbClr val="C00000"/>
                </a:solidFill>
              </a:rPr>
              <a:t>OJ do TST </a:t>
            </a:r>
            <a:r>
              <a:rPr lang="pt-BR" b="1" u="sng" dirty="0">
                <a:solidFill>
                  <a:srgbClr val="C00000"/>
                </a:solidFill>
              </a:rPr>
              <a:t>(CLT, 896, § 1º-A, </a:t>
            </a:r>
            <a:r>
              <a:rPr lang="pt-BR" b="1" u="sng" dirty="0" smtClean="0">
                <a:solidFill>
                  <a:srgbClr val="C00000"/>
                </a:solidFill>
              </a:rPr>
              <a:t>II)</a:t>
            </a:r>
            <a:endParaRPr lang="pt-BR" b="1" u="sng" dirty="0">
              <a:solidFill>
                <a:srgbClr val="C00000"/>
              </a:solidFill>
            </a:endParaRPr>
          </a:p>
          <a:p>
            <a:pPr marL="1257300" lvl="3" indent="0" algn="just">
              <a:buNone/>
            </a:pPr>
            <a:r>
              <a:rPr lang="pt-BR" b="1" dirty="0" smtClean="0">
                <a:solidFill>
                  <a:srgbClr val="002060"/>
                </a:solidFill>
              </a:rPr>
              <a:t>CLT</a:t>
            </a:r>
            <a:r>
              <a:rPr lang="pt-BR" b="1" dirty="0">
                <a:solidFill>
                  <a:srgbClr val="002060"/>
                </a:solidFill>
              </a:rPr>
              <a:t>, 896, § 1º-A. </a:t>
            </a:r>
            <a:r>
              <a:rPr lang="pt-BR" dirty="0">
                <a:solidFill>
                  <a:srgbClr val="002060"/>
                </a:solidFill>
              </a:rPr>
              <a:t>Sob pena de não conhecimento, é ônus da parte:</a:t>
            </a:r>
          </a:p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II – </a:t>
            </a:r>
            <a:r>
              <a:rPr lang="pt-BR" sz="2400" b="1" u="sng" dirty="0">
                <a:solidFill>
                  <a:srgbClr val="002060"/>
                </a:solidFill>
              </a:rPr>
              <a:t>indicar, de forma explícita</a:t>
            </a:r>
            <a:r>
              <a:rPr lang="pt-BR" sz="2400" dirty="0">
                <a:solidFill>
                  <a:srgbClr val="002060"/>
                </a:solidFill>
              </a:rPr>
              <a:t> e fundamentada, </a:t>
            </a:r>
            <a:r>
              <a:rPr lang="pt-BR" sz="2400" b="1" u="sng" dirty="0">
                <a:solidFill>
                  <a:srgbClr val="002060"/>
                </a:solidFill>
              </a:rPr>
              <a:t>contrariedade a</a:t>
            </a:r>
            <a:r>
              <a:rPr lang="pt-BR" sz="2400" b="1" dirty="0">
                <a:solidFill>
                  <a:srgbClr val="002060"/>
                </a:solidFill>
              </a:rPr>
              <a:t> </a:t>
            </a:r>
            <a:r>
              <a:rPr lang="pt-BR" sz="2400" dirty="0">
                <a:solidFill>
                  <a:srgbClr val="002060"/>
                </a:solidFill>
              </a:rPr>
              <a:t>dispositivo de lei, súmula ou </a:t>
            </a:r>
            <a:r>
              <a:rPr lang="pt-BR" sz="2400" b="1" u="sng" dirty="0">
                <a:solidFill>
                  <a:srgbClr val="002060"/>
                </a:solidFill>
              </a:rPr>
              <a:t>orientação jurisprudencial do Tribunal Superior do Trabalho</a:t>
            </a:r>
            <a:r>
              <a:rPr lang="pt-BR" sz="2400" b="1" dirty="0">
                <a:solidFill>
                  <a:srgbClr val="002060"/>
                </a:solidFill>
              </a:rPr>
              <a:t> </a:t>
            </a:r>
            <a:r>
              <a:rPr lang="pt-BR" sz="2400" b="1" dirty="0" smtClean="0">
                <a:solidFill>
                  <a:srgbClr val="002060"/>
                </a:solidFill>
              </a:rPr>
              <a:t>(…).</a:t>
            </a:r>
            <a:endParaRPr lang="pt-BR" sz="2400" dirty="0">
              <a:solidFill>
                <a:srgbClr val="002060"/>
              </a:solidFill>
            </a:endParaRPr>
          </a:p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S-214. </a:t>
            </a:r>
            <a:r>
              <a:rPr lang="pt-BR" sz="2400" dirty="0" smtClean="0">
                <a:solidFill>
                  <a:srgbClr val="002060"/>
                </a:solidFill>
              </a:rPr>
              <a:t>Na </a:t>
            </a:r>
            <a:r>
              <a:rPr lang="pt-BR" sz="2400" dirty="0">
                <a:solidFill>
                  <a:srgbClr val="002060"/>
                </a:solidFill>
              </a:rPr>
              <a:t>Justiça do Trabalho, nos termos do art. 893, § 1º, da CLT, </a:t>
            </a:r>
            <a:r>
              <a:rPr lang="pt-BR" sz="2400" b="1" u="sng" dirty="0">
                <a:solidFill>
                  <a:srgbClr val="002060"/>
                </a:solidFill>
              </a:rPr>
              <a:t>as decisões interlocutórias não ensejam recurso imediato, salvo nas hipóteses de decisão: a) de Tribunal Regional do Trabalho contrária à Súmula ou Orientação Jurisprudencial do </a:t>
            </a:r>
            <a:r>
              <a:rPr lang="pt-BR" sz="2400" b="1" u="sng" dirty="0" smtClean="0">
                <a:solidFill>
                  <a:srgbClr val="002060"/>
                </a:solidFill>
              </a:rPr>
              <a:t>TST</a:t>
            </a:r>
            <a:r>
              <a:rPr lang="pt-BR" sz="2400" b="1" dirty="0" smtClean="0">
                <a:solidFill>
                  <a:srgbClr val="002060"/>
                </a:solidFill>
              </a:rPr>
              <a:t>; </a:t>
            </a:r>
            <a:r>
              <a:rPr lang="pt-BR" sz="2400" b="1" dirty="0">
                <a:solidFill>
                  <a:srgbClr val="002060"/>
                </a:solidFill>
              </a:rPr>
              <a:t>(...).</a:t>
            </a:r>
            <a:endParaRPr lang="pt-BR" sz="2400" dirty="0">
              <a:solidFill>
                <a:srgbClr val="002060"/>
              </a:solidFill>
            </a:endParaRPr>
          </a:p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D1-219. </a:t>
            </a:r>
            <a:r>
              <a:rPr lang="pt-BR" sz="2400" b="1" u="sng" dirty="0" smtClean="0">
                <a:solidFill>
                  <a:srgbClr val="002060"/>
                </a:solidFill>
              </a:rPr>
              <a:t>É </a:t>
            </a:r>
            <a:r>
              <a:rPr lang="pt-BR" sz="2400" b="1" u="sng" dirty="0">
                <a:solidFill>
                  <a:srgbClr val="002060"/>
                </a:solidFill>
              </a:rPr>
              <a:t>válida, para efeito de conhecimento do recurso de revista ou de embargos, a invocação de Orientação Jurisprudencial do Tribunal Superior do Trabalho</a:t>
            </a:r>
            <a:r>
              <a:rPr lang="pt-BR" sz="2400" dirty="0">
                <a:solidFill>
                  <a:srgbClr val="002060"/>
                </a:solidFill>
              </a:rPr>
              <a:t>, desde que, das razões recursais, conste o seu número ou conteúdo</a:t>
            </a:r>
            <a:r>
              <a:rPr lang="pt-BR" sz="2400" dirty="0" smtClean="0">
                <a:solidFill>
                  <a:srgbClr val="002060"/>
                </a:solidFill>
              </a:rPr>
              <a:t>.</a:t>
            </a:r>
            <a:endParaRPr lang="pt-B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lvl="0"/>
            <a:r>
              <a:rPr lang="pt-BR" b="1" u="sng" dirty="0"/>
              <a:t>Particularidades formais</a:t>
            </a:r>
            <a:r>
              <a:rPr lang="pt-BR" dirty="0"/>
              <a:t>:</a:t>
            </a:r>
          </a:p>
          <a:p>
            <a:pPr lvl="1"/>
            <a:r>
              <a:rPr lang="pt-BR" b="1" u="sng" dirty="0"/>
              <a:t>Expressa indicação do número, inciso e alínea da súmula contrariada (CLT, 896, § 1º-A, II).</a:t>
            </a:r>
            <a:endParaRPr lang="pt-BR" dirty="0"/>
          </a:p>
          <a:p>
            <a:pPr lvl="1"/>
            <a:r>
              <a:rPr lang="pt-BR" b="1" u="sng" dirty="0"/>
              <a:t>Necessidade de uso de expressões como “contrariou, violou, feriu” (CLT, 896, § 1º-A, II; D1-257).</a:t>
            </a:r>
            <a:endParaRPr lang="pt-BR" dirty="0"/>
          </a:p>
          <a:p>
            <a:pPr lvl="1"/>
            <a:r>
              <a:rPr lang="pt-BR" b="1" u="sng" dirty="0"/>
              <a:t>Razões – fundamento (CLT, 896, § 1º-A, II e III; S-422).</a:t>
            </a:r>
            <a:endParaRPr lang="pt-BR" dirty="0"/>
          </a:p>
          <a:p>
            <a:pPr lvl="1"/>
            <a:r>
              <a:rPr lang="pt-BR" b="1" u="sng" dirty="0"/>
              <a:t>Impugnação abrangente – fundamentos autônomos (CLT, 896, § 1º-A, III; S-23).</a:t>
            </a:r>
            <a:endParaRPr lang="pt-BR" dirty="0"/>
          </a:p>
          <a:p>
            <a:pPr lvl="1"/>
            <a:r>
              <a:rPr lang="pt-BR" b="1" u="sng" dirty="0"/>
              <a:t>Demonstração analítica da contrariedade (CLT, 896, § 1º-A, III)</a:t>
            </a:r>
            <a:r>
              <a:rPr lang="pt-BR" b="1" dirty="0"/>
              <a:t>.</a:t>
            </a:r>
            <a:endParaRPr lang="pt-BR" dirty="0"/>
          </a:p>
          <a:p>
            <a:pPr lvl="1"/>
            <a:r>
              <a:rPr lang="pt-BR" b="1" u="sng" dirty="0"/>
              <a:t>Prequestionamento (CLT, 896, §1º-A, I; D1-62; S-STF-282</a:t>
            </a:r>
            <a:r>
              <a:rPr lang="pt-BR" b="1" u="sng" dirty="0" smtClean="0"/>
              <a:t>)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5.7. </a:t>
            </a:r>
            <a:r>
              <a:rPr lang="pt-BR" b="1" u="sng" dirty="0">
                <a:solidFill>
                  <a:srgbClr val="C00000"/>
                </a:solidFill>
              </a:rPr>
              <a:t>Contrariedade à súmula vinculante (CLT, 896, </a:t>
            </a:r>
            <a:r>
              <a:rPr lang="pt-BR" b="1" i="1" u="sng" dirty="0">
                <a:solidFill>
                  <a:srgbClr val="C00000"/>
                </a:solidFill>
              </a:rPr>
              <a:t>a</a:t>
            </a:r>
            <a:r>
              <a:rPr lang="pt-BR" b="1" u="sng" dirty="0">
                <a:solidFill>
                  <a:srgbClr val="C00000"/>
                </a:solidFill>
              </a:rPr>
              <a:t>)</a:t>
            </a:r>
          </a:p>
          <a:p>
            <a:pPr algn="just"/>
            <a:r>
              <a:rPr lang="pt-BR" b="1" u="sng" dirty="0"/>
              <a:t>Jurisprudência que</a:t>
            </a:r>
            <a:r>
              <a:rPr lang="pt-BR" b="1" dirty="0"/>
              <a:t>:</a:t>
            </a:r>
          </a:p>
          <a:p>
            <a:pPr lvl="1" algn="just"/>
            <a:r>
              <a:rPr lang="pt-BR" b="1" u="sng" dirty="0"/>
              <a:t>não admitia</a:t>
            </a:r>
            <a:r>
              <a:rPr lang="pt-BR" dirty="0"/>
              <a:t> – meio de controle é a </a:t>
            </a:r>
            <a:r>
              <a:rPr lang="pt-BR" i="1" dirty="0"/>
              <a:t>reclamação</a:t>
            </a:r>
            <a:r>
              <a:rPr lang="pt-BR" dirty="0"/>
              <a:t> (CF, 103-A, § 3º). Não está previsto no art. 896 da CLT;</a:t>
            </a:r>
          </a:p>
          <a:p>
            <a:pPr lvl="1" algn="just"/>
            <a:r>
              <a:rPr lang="pt-BR" b="1" u="sng" dirty="0"/>
              <a:t>admitia</a:t>
            </a:r>
            <a:r>
              <a:rPr lang="pt-BR" dirty="0"/>
              <a:t> – </a:t>
            </a:r>
            <a:r>
              <a:rPr lang="pt-BR" i="1" dirty="0"/>
              <a:t>status</a:t>
            </a:r>
            <a:r>
              <a:rPr lang="pt-BR" dirty="0"/>
              <a:t> de norma jurídica.</a:t>
            </a:r>
          </a:p>
          <a:p>
            <a:pPr lvl="0"/>
            <a:r>
              <a:rPr lang="pt-BR" b="1" u="sng" dirty="0"/>
              <a:t>Particularidades formais</a:t>
            </a:r>
            <a:r>
              <a:rPr lang="pt-BR" dirty="0"/>
              <a:t>:</a:t>
            </a:r>
          </a:p>
          <a:p>
            <a:pPr lvl="1"/>
            <a:r>
              <a:rPr lang="pt-BR" b="1" u="sng" dirty="0"/>
              <a:t>Expressa indicação do número, inciso e alínea da súmula contrariada (CLT, 896, § 1º-A, II).</a:t>
            </a:r>
            <a:endParaRPr lang="pt-BR" dirty="0"/>
          </a:p>
          <a:p>
            <a:pPr lvl="1"/>
            <a:r>
              <a:rPr lang="pt-BR" b="1" u="sng" dirty="0"/>
              <a:t>Necessidade de uso de expressões como “contrariou, violou, feriu” (CLT, 896, § 1º-A, II; D1-257).</a:t>
            </a:r>
            <a:endParaRPr lang="pt-BR" dirty="0"/>
          </a:p>
          <a:p>
            <a:pPr lvl="1"/>
            <a:r>
              <a:rPr lang="pt-BR" b="1" u="sng" dirty="0"/>
              <a:t>Razões – fundamento (CLT, 896, § 1º-A, II e III; S-422</a:t>
            </a:r>
            <a:r>
              <a:rPr lang="pt-BR" b="1" u="sng" dirty="0" smtClean="0"/>
              <a:t>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lvl="1" algn="just"/>
            <a:r>
              <a:rPr lang="pt-BR" b="1" u="sng" dirty="0"/>
              <a:t>Impugnação abrangente – fundamentos autônomos (CLT, 896, § 1º-A, III; S-23).</a:t>
            </a:r>
            <a:endParaRPr lang="pt-BR" dirty="0"/>
          </a:p>
          <a:p>
            <a:pPr lvl="1" algn="just"/>
            <a:r>
              <a:rPr lang="pt-BR" b="1" u="sng" dirty="0"/>
              <a:t>Demonstração analítica da contrariedade (CLT, 896, § 1º-A, III)</a:t>
            </a:r>
            <a:r>
              <a:rPr lang="pt-BR" b="1" dirty="0"/>
              <a:t>.</a:t>
            </a:r>
            <a:endParaRPr lang="pt-BR" dirty="0"/>
          </a:p>
          <a:p>
            <a:pPr lvl="1" algn="just"/>
            <a:r>
              <a:rPr lang="pt-BR" b="1" u="sng" dirty="0"/>
              <a:t>Prequestionamento (CLT, 896, §1º-A, I; D1-62; S-STF-282)</a:t>
            </a:r>
            <a:r>
              <a:rPr lang="pt-BR" dirty="0"/>
              <a:t>.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b="1" dirty="0" smtClean="0">
                <a:solidFill>
                  <a:srgbClr val="C00000"/>
                </a:solidFill>
              </a:rPr>
              <a:t>5.8. </a:t>
            </a:r>
            <a:r>
              <a:rPr lang="pt-BR" b="1" u="sng" dirty="0">
                <a:solidFill>
                  <a:srgbClr val="C00000"/>
                </a:solidFill>
              </a:rPr>
              <a:t>Violação literal de dispositivo da lei federal  (CLT, 896, </a:t>
            </a:r>
            <a:r>
              <a:rPr lang="pt-BR" b="1" i="1" u="sng" dirty="0">
                <a:solidFill>
                  <a:srgbClr val="C00000"/>
                </a:solidFill>
              </a:rPr>
              <a:t>c</a:t>
            </a:r>
            <a:r>
              <a:rPr lang="pt-BR" b="1" u="sng" dirty="0">
                <a:solidFill>
                  <a:srgbClr val="C00000"/>
                </a:solidFill>
              </a:rPr>
              <a:t>)</a:t>
            </a:r>
          </a:p>
          <a:p>
            <a:pPr algn="just"/>
            <a:r>
              <a:rPr lang="pt-BR" sz="2800" b="1" u="sng" dirty="0" smtClean="0"/>
              <a:t>Lei federal</a:t>
            </a:r>
            <a:r>
              <a:rPr lang="pt-BR" sz="2800" i="1" dirty="0" smtClean="0"/>
              <a:t>.</a:t>
            </a:r>
            <a:r>
              <a:rPr lang="pt-BR" sz="2800" dirty="0" smtClean="0"/>
              <a:t> </a:t>
            </a:r>
            <a:r>
              <a:rPr lang="pt-BR" sz="2800" b="1" u="sng" dirty="0"/>
              <a:t>Obs</a:t>
            </a:r>
            <a:r>
              <a:rPr lang="pt-BR" sz="2800" dirty="0"/>
              <a:t>.: decretos e normas dos regimentos internos (CF, 96, I, </a:t>
            </a:r>
            <a:r>
              <a:rPr lang="pt-BR" sz="2800" i="1" dirty="0"/>
              <a:t>a</a:t>
            </a:r>
            <a:r>
              <a:rPr lang="pt-BR" sz="2800" dirty="0"/>
              <a:t>).</a:t>
            </a:r>
          </a:p>
          <a:p>
            <a:pPr algn="just"/>
            <a:r>
              <a:rPr lang="pt-BR" sz="2800" b="1" u="sng" dirty="0" smtClean="0"/>
              <a:t>Literalidade </a:t>
            </a:r>
            <a:r>
              <a:rPr lang="pt-BR" sz="2800" b="1" u="sng" dirty="0"/>
              <a:t>da violação</a:t>
            </a:r>
            <a:r>
              <a:rPr lang="pt-BR" sz="2800" dirty="0"/>
              <a:t> </a:t>
            </a:r>
            <a:r>
              <a:rPr lang="pt-BR" sz="2800" dirty="0" smtClean="0"/>
              <a:t>– contexto.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algn="just"/>
            <a:r>
              <a:rPr lang="pt-BR" sz="2800" b="1" u="sng" dirty="0" smtClean="0"/>
              <a:t>Interpretação </a:t>
            </a:r>
            <a:r>
              <a:rPr lang="pt-BR" sz="2800" b="1" u="sng" dirty="0"/>
              <a:t>razoável</a:t>
            </a:r>
            <a:r>
              <a:rPr lang="pt-BR" sz="2800" b="1" dirty="0"/>
              <a:t>.</a:t>
            </a:r>
          </a:p>
          <a:p>
            <a:pPr marL="1257300" lvl="3" indent="0" algn="just">
              <a:buNone/>
            </a:pPr>
            <a:r>
              <a:rPr lang="pt-BR" sz="2800" b="1" dirty="0" smtClean="0">
                <a:solidFill>
                  <a:srgbClr val="002060"/>
                </a:solidFill>
              </a:rPr>
              <a:t>S-221, II – </a:t>
            </a:r>
            <a:r>
              <a:rPr lang="pt-BR" sz="2800" b="1" u="sng" dirty="0" smtClean="0">
                <a:solidFill>
                  <a:srgbClr val="002060"/>
                </a:solidFill>
              </a:rPr>
              <a:t>Interpretação </a:t>
            </a:r>
            <a:r>
              <a:rPr lang="pt-BR" sz="2800" b="1" u="sng" dirty="0">
                <a:solidFill>
                  <a:srgbClr val="002060"/>
                </a:solidFill>
              </a:rPr>
              <a:t>razoável de preceito de lei, ainda que não seja a melhor, não dá ensejo à admissibilidade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dirty="0">
                <a:solidFill>
                  <a:srgbClr val="002060"/>
                </a:solidFill>
              </a:rPr>
              <a:t>ou ao conhecimento de recurso de revista com base na alínea "c" do art. 896 da CLT. </a:t>
            </a:r>
            <a:r>
              <a:rPr lang="pt-BR" sz="2800" b="1" u="sng" dirty="0">
                <a:solidFill>
                  <a:srgbClr val="002060"/>
                </a:solidFill>
              </a:rPr>
              <a:t>A violação há de estar ligada à literalidade do preceito</a:t>
            </a:r>
            <a:r>
              <a:rPr lang="pt-BR" sz="2800" b="1" dirty="0">
                <a:solidFill>
                  <a:srgbClr val="002060"/>
                </a:solidFill>
              </a:rPr>
              <a:t> (</a:t>
            </a:r>
            <a:r>
              <a:rPr lang="pt-BR" sz="2800" b="1" u="sng" dirty="0">
                <a:solidFill>
                  <a:srgbClr val="002060"/>
                </a:solidFill>
              </a:rPr>
              <a:t>Cancelado – Res. 185/2012</a:t>
            </a:r>
            <a:r>
              <a:rPr lang="pt-BR" sz="2800" b="1" dirty="0">
                <a:solidFill>
                  <a:srgbClr val="002060"/>
                </a:solidFill>
              </a:rPr>
              <a:t>).</a:t>
            </a:r>
            <a:endParaRPr lang="pt-BR" sz="2800" dirty="0">
              <a:solidFill>
                <a:srgbClr val="002060"/>
              </a:solidFill>
            </a:endParaRPr>
          </a:p>
          <a:p>
            <a:pPr marL="1257300" lvl="3" indent="0" algn="just">
              <a:buNone/>
            </a:pPr>
            <a:r>
              <a:rPr lang="pt-BR" sz="2800" b="1" dirty="0">
                <a:solidFill>
                  <a:srgbClr val="002060"/>
                </a:solidFill>
              </a:rPr>
              <a:t>S-STF-400. </a:t>
            </a:r>
            <a:r>
              <a:rPr lang="pt-BR" sz="2800" b="1" u="sng" dirty="0">
                <a:solidFill>
                  <a:srgbClr val="002060"/>
                </a:solidFill>
              </a:rPr>
              <a:t>Decisão que deu razoável interpretação à lei, ainda que não seja a melhor, não autoriza recurso extraordinário</a:t>
            </a:r>
            <a:r>
              <a:rPr lang="pt-BR" sz="2800" dirty="0">
                <a:solidFill>
                  <a:srgbClr val="002060"/>
                </a:solidFill>
              </a:rPr>
              <a:t> pela letra "a" do art. 101, III, da Constituição Federal</a:t>
            </a:r>
            <a:r>
              <a:rPr lang="pt-BR" sz="2800" dirty="0" smtClean="0">
                <a:solidFill>
                  <a:srgbClr val="002060"/>
                </a:solidFill>
              </a:rPr>
              <a:t>.</a:t>
            </a:r>
            <a:endParaRPr lang="pt-BR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lvl="0"/>
            <a:r>
              <a:rPr lang="pt-BR" b="1" u="sng" dirty="0"/>
              <a:t>Particularidades formais</a:t>
            </a:r>
            <a:r>
              <a:rPr lang="pt-BR" dirty="0"/>
              <a:t>:</a:t>
            </a:r>
          </a:p>
          <a:p>
            <a:pPr lvl="1"/>
            <a:r>
              <a:rPr lang="pt-BR" b="1" u="sng" dirty="0"/>
              <a:t>Expressa indicação do número, inciso e alínea da súmula contrariada (CLT, 896, § 1º-A, II).</a:t>
            </a:r>
            <a:endParaRPr lang="pt-BR" dirty="0"/>
          </a:p>
          <a:p>
            <a:pPr lvl="1"/>
            <a:r>
              <a:rPr lang="pt-BR" b="1" u="sng" dirty="0"/>
              <a:t>Necessidade de uso de expressões como “contrariou, violou, feriu” (CLT, 896, § 1º-A, II; D1-257).</a:t>
            </a:r>
            <a:endParaRPr lang="pt-BR" dirty="0"/>
          </a:p>
          <a:p>
            <a:pPr lvl="1"/>
            <a:r>
              <a:rPr lang="pt-BR" b="1" u="sng" dirty="0"/>
              <a:t>Razões – fundamento (CLT, 896, § 1º-A, II e III; S-422).</a:t>
            </a:r>
            <a:endParaRPr lang="pt-BR" dirty="0"/>
          </a:p>
          <a:p>
            <a:pPr lvl="1"/>
            <a:r>
              <a:rPr lang="pt-BR" b="1" u="sng" dirty="0"/>
              <a:t>Impugnação abrangente – fundamentos autônomos (CLT, 896, § 1º-A, III; S-23).</a:t>
            </a:r>
            <a:endParaRPr lang="pt-BR" dirty="0"/>
          </a:p>
          <a:p>
            <a:pPr lvl="1"/>
            <a:r>
              <a:rPr lang="pt-BR" b="1" u="sng" dirty="0"/>
              <a:t>Demonstração analítica da contrariedade (CLT, 896, § 1º-A, III)</a:t>
            </a:r>
            <a:r>
              <a:rPr lang="pt-BR" b="1" dirty="0"/>
              <a:t>.</a:t>
            </a:r>
            <a:endParaRPr lang="pt-BR" dirty="0"/>
          </a:p>
          <a:p>
            <a:pPr lvl="1"/>
            <a:r>
              <a:rPr lang="pt-BR" b="1" u="sng" dirty="0"/>
              <a:t>Prequestionamento (CLT, 896, §1º-A, I; D1-62; S-STF-282</a:t>
            </a:r>
            <a:r>
              <a:rPr lang="pt-BR" b="1" u="sng" dirty="0" smtClean="0"/>
              <a:t>)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rgbClr val="C00000"/>
                </a:solidFill>
              </a:rPr>
              <a:t>5.8</a:t>
            </a:r>
            <a:r>
              <a:rPr lang="pt-BR" b="1" dirty="0">
                <a:solidFill>
                  <a:srgbClr val="C00000"/>
                </a:solidFill>
              </a:rPr>
              <a:t>. </a:t>
            </a:r>
            <a:r>
              <a:rPr lang="pt-BR" b="1" u="sng" dirty="0">
                <a:solidFill>
                  <a:srgbClr val="C00000"/>
                </a:solidFill>
              </a:rPr>
              <a:t>Violação direta e literal de dispositivo da CF (CLT, 896, </a:t>
            </a:r>
            <a:r>
              <a:rPr lang="pt-BR" b="1" i="1" u="sng" dirty="0">
                <a:solidFill>
                  <a:srgbClr val="C00000"/>
                </a:solidFill>
              </a:rPr>
              <a:t>c</a:t>
            </a:r>
            <a:r>
              <a:rPr lang="pt-BR" b="1" u="sng" dirty="0">
                <a:solidFill>
                  <a:srgbClr val="C00000"/>
                </a:solidFill>
              </a:rPr>
              <a:t>)</a:t>
            </a:r>
          </a:p>
          <a:p>
            <a:pPr algn="just"/>
            <a:r>
              <a:rPr lang="pt-BR" sz="2800" b="1" u="sng" dirty="0" smtClean="0"/>
              <a:t>Constituição federal</a:t>
            </a:r>
            <a:r>
              <a:rPr lang="pt-BR" sz="2800" dirty="0" smtClean="0"/>
              <a:t> – norma constitucional.</a:t>
            </a:r>
            <a:endParaRPr lang="pt-BR" sz="2800" dirty="0"/>
          </a:p>
          <a:p>
            <a:pPr algn="just"/>
            <a:r>
              <a:rPr lang="pt-BR" sz="2800" b="1" u="sng" dirty="0" smtClean="0"/>
              <a:t>Violação literal</a:t>
            </a:r>
            <a:r>
              <a:rPr lang="pt-BR" sz="2800" b="1" dirty="0" smtClean="0"/>
              <a:t>.</a:t>
            </a:r>
          </a:p>
          <a:p>
            <a:pPr algn="just"/>
            <a:r>
              <a:rPr lang="pt-BR" sz="2800" b="1" u="sng" dirty="0"/>
              <a:t>Violação direta</a:t>
            </a:r>
            <a:r>
              <a:rPr lang="pt-BR" sz="2800" b="1" dirty="0" smtClean="0"/>
              <a:t>.</a:t>
            </a:r>
          </a:p>
          <a:p>
            <a:pPr lvl="0"/>
            <a:r>
              <a:rPr lang="pt-BR" sz="2800" b="1" u="sng" dirty="0"/>
              <a:t>Particularidades formais</a:t>
            </a:r>
            <a:r>
              <a:rPr lang="pt-BR" sz="2800" dirty="0"/>
              <a:t>:</a:t>
            </a:r>
          </a:p>
          <a:p>
            <a:pPr lvl="1"/>
            <a:r>
              <a:rPr lang="pt-BR" b="1" u="sng" dirty="0"/>
              <a:t>Expressa indicação do número, inciso e alínea da súmula contrariada (CLT, 896, § 1º-A, II).</a:t>
            </a:r>
            <a:endParaRPr lang="pt-BR" dirty="0"/>
          </a:p>
          <a:p>
            <a:pPr lvl="1"/>
            <a:r>
              <a:rPr lang="pt-BR" b="1" u="sng" dirty="0"/>
              <a:t>Necessidade de uso de expressões como “contrariou, violou, feriu” (CLT, 896, § 1º-A, II; D1-257).</a:t>
            </a:r>
            <a:endParaRPr lang="pt-BR" dirty="0"/>
          </a:p>
          <a:p>
            <a:pPr lvl="1"/>
            <a:r>
              <a:rPr lang="pt-BR" b="1" u="sng" dirty="0"/>
              <a:t>Razões – fundamento (CLT, 896, § 1º-A, II e III; S-422</a:t>
            </a:r>
            <a:r>
              <a:rPr lang="pt-BR" b="1" u="sng" dirty="0" smtClean="0"/>
              <a:t>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lvl="1"/>
            <a:r>
              <a:rPr lang="pt-BR" b="1" u="sng" dirty="0"/>
              <a:t>Impugnação abrangente – fundamentos autônomos (CLT, 896, § 1º-A, III; S-23).</a:t>
            </a:r>
            <a:endParaRPr lang="pt-BR" dirty="0"/>
          </a:p>
          <a:p>
            <a:pPr lvl="1"/>
            <a:r>
              <a:rPr lang="pt-BR" b="1" u="sng" dirty="0"/>
              <a:t>Demonstração analítica da contrariedade (CLT, 896, § 1º-A, III)</a:t>
            </a:r>
            <a:r>
              <a:rPr lang="pt-BR" b="1" dirty="0"/>
              <a:t>.</a:t>
            </a:r>
            <a:endParaRPr lang="pt-BR" dirty="0"/>
          </a:p>
          <a:p>
            <a:pPr lvl="1"/>
            <a:r>
              <a:rPr lang="pt-BR" b="1" u="sng" dirty="0"/>
              <a:t>Prequestionamento (CLT, 896, §1º-A, I; D1-62; S-STF-282)</a:t>
            </a:r>
            <a:r>
              <a:rPr lang="pt-BR" dirty="0"/>
              <a:t>.</a:t>
            </a:r>
          </a:p>
          <a:p>
            <a:pPr marL="0" indent="0" algn="just">
              <a:buNone/>
            </a:pPr>
            <a:endParaRPr lang="pt-BR" sz="1800" b="1" dirty="0"/>
          </a:p>
          <a:p>
            <a:pPr marL="0" indent="0" algn="just">
              <a:buNone/>
            </a:pPr>
            <a:r>
              <a:rPr lang="pt-BR" b="1" dirty="0" smtClean="0">
                <a:solidFill>
                  <a:srgbClr val="C00000"/>
                </a:solidFill>
              </a:rPr>
              <a:t>5.9. </a:t>
            </a:r>
            <a:r>
              <a:rPr lang="pt-BR" b="1" u="heavy" dirty="0" smtClean="0">
                <a:solidFill>
                  <a:srgbClr val="C00000"/>
                </a:solidFill>
              </a:rPr>
              <a:t>Procedimento sumaríssimo (CLT, 896, 9º)</a:t>
            </a:r>
            <a:endParaRPr lang="pt-BR" b="1" u="heavy" dirty="0">
              <a:solidFill>
                <a:srgbClr val="C00000"/>
              </a:solidFill>
            </a:endParaRPr>
          </a:p>
          <a:p>
            <a:pPr marL="1257300" lvl="3" indent="0" algn="just">
              <a:buNone/>
            </a:pPr>
            <a:r>
              <a:rPr lang="pt-BR" sz="2400" b="1" dirty="0" smtClean="0">
                <a:solidFill>
                  <a:srgbClr val="002060"/>
                </a:solidFill>
              </a:rPr>
              <a:t>CLT</a:t>
            </a:r>
            <a:r>
              <a:rPr lang="pt-BR" sz="2400" b="1" dirty="0">
                <a:solidFill>
                  <a:srgbClr val="002060"/>
                </a:solidFill>
              </a:rPr>
              <a:t>, 896, § 9º. </a:t>
            </a:r>
            <a:r>
              <a:rPr lang="pt-BR" sz="2400" dirty="0">
                <a:solidFill>
                  <a:srgbClr val="002060"/>
                </a:solidFill>
              </a:rPr>
              <a:t>Nas causas sujeitas ao </a:t>
            </a:r>
            <a:r>
              <a:rPr lang="pt-BR" sz="2400" b="1" u="sng" dirty="0">
                <a:solidFill>
                  <a:srgbClr val="002060"/>
                </a:solidFill>
              </a:rPr>
              <a:t>procedimento sumaríssimo</a:t>
            </a:r>
            <a:r>
              <a:rPr lang="pt-BR" sz="2400" dirty="0">
                <a:solidFill>
                  <a:srgbClr val="002060"/>
                </a:solidFill>
              </a:rPr>
              <a:t>, somente será admitido Recurso de Revista por </a:t>
            </a:r>
            <a:r>
              <a:rPr lang="pt-BR" sz="2400" b="1" u="sng" dirty="0">
                <a:solidFill>
                  <a:srgbClr val="002060"/>
                </a:solidFill>
              </a:rPr>
              <a:t>contrariedade a súmula</a:t>
            </a:r>
            <a:r>
              <a:rPr lang="pt-BR" sz="2400" dirty="0">
                <a:solidFill>
                  <a:srgbClr val="002060"/>
                </a:solidFill>
              </a:rPr>
              <a:t> de jurisprudência uniforme do </a:t>
            </a:r>
            <a:r>
              <a:rPr lang="pt-BR" sz="2400" b="1" u="sng" dirty="0">
                <a:solidFill>
                  <a:srgbClr val="002060"/>
                </a:solidFill>
              </a:rPr>
              <a:t>Tribunal Superior do Trabalho</a:t>
            </a:r>
            <a:r>
              <a:rPr lang="pt-BR" sz="2400" b="1" dirty="0">
                <a:solidFill>
                  <a:srgbClr val="002060"/>
                </a:solidFill>
              </a:rPr>
              <a:t>, </a:t>
            </a:r>
            <a:r>
              <a:rPr lang="pt-BR" sz="2400" b="1" u="sng" dirty="0">
                <a:solidFill>
                  <a:srgbClr val="002060"/>
                </a:solidFill>
              </a:rPr>
              <a:t>súmula vinculante do Supremo Tribunal Federal</a:t>
            </a:r>
            <a:r>
              <a:rPr lang="pt-BR" sz="2400" b="1" dirty="0">
                <a:solidFill>
                  <a:srgbClr val="002060"/>
                </a:solidFill>
              </a:rPr>
              <a:t> e </a:t>
            </a:r>
            <a:r>
              <a:rPr lang="pt-BR" sz="2400" b="1" u="sng" dirty="0">
                <a:solidFill>
                  <a:srgbClr val="002060"/>
                </a:solidFill>
              </a:rPr>
              <a:t>violação direta da Constituição Federal</a:t>
            </a:r>
            <a:r>
              <a:rPr lang="pt-BR" sz="2400" b="1" dirty="0" smtClean="0">
                <a:solidFill>
                  <a:srgbClr val="002060"/>
                </a:solidFill>
              </a:rPr>
              <a:t>.</a:t>
            </a:r>
            <a:endParaRPr lang="pt-B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>
                <a:latin typeface="Arial Black" panose="020B0A04020102020204" pitchFamily="34" charset="0"/>
              </a:rPr>
              <a:t>II – </a:t>
            </a:r>
            <a:r>
              <a:rPr lang="pt-BR" b="1" u="sng" dirty="0">
                <a:latin typeface="Arial Black" panose="020B0A04020102020204" pitchFamily="34" charset="0"/>
              </a:rPr>
              <a:t>DIREITO INTERTEMPORAL (TRANSITÓRIO)</a:t>
            </a:r>
            <a:endParaRPr lang="pt-BR" dirty="0"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endParaRPr lang="pt-BR" sz="1800" dirty="0"/>
          </a:p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2.1. </a:t>
            </a:r>
            <a:r>
              <a:rPr lang="pt-BR" b="1" u="sng" dirty="0">
                <a:solidFill>
                  <a:srgbClr val="C00000"/>
                </a:solidFill>
              </a:rPr>
              <a:t>Efeito imediato e geral da lei </a:t>
            </a:r>
            <a:r>
              <a:rPr lang="pt-BR" b="1" u="sng" dirty="0" smtClean="0">
                <a:solidFill>
                  <a:srgbClr val="C00000"/>
                </a:solidFill>
              </a:rPr>
              <a:t>processual</a:t>
            </a:r>
            <a:endParaRPr lang="pt-BR" dirty="0">
              <a:solidFill>
                <a:srgbClr val="C00000"/>
              </a:solidFill>
            </a:endParaRPr>
          </a:p>
          <a:p>
            <a:pPr marL="800100" lvl="2" indent="0" algn="just">
              <a:buNone/>
            </a:pPr>
            <a:r>
              <a:rPr lang="pt-BR" sz="2800" b="1" dirty="0">
                <a:solidFill>
                  <a:srgbClr val="002060"/>
                </a:solidFill>
              </a:rPr>
              <a:t>Lei 13.015/2014,</a:t>
            </a:r>
            <a:r>
              <a:rPr lang="pt-BR" sz="2800" dirty="0">
                <a:solidFill>
                  <a:srgbClr val="002060"/>
                </a:solidFill>
              </a:rPr>
              <a:t> </a:t>
            </a:r>
            <a:r>
              <a:rPr lang="pt-BR" sz="2800" b="1" dirty="0">
                <a:solidFill>
                  <a:srgbClr val="002060"/>
                </a:solidFill>
              </a:rPr>
              <a:t>3º</a:t>
            </a:r>
            <a:r>
              <a:rPr lang="pt-BR" sz="2800" dirty="0">
                <a:solidFill>
                  <a:srgbClr val="002060"/>
                </a:solidFill>
              </a:rPr>
              <a:t>. Esta Lei entra </a:t>
            </a:r>
            <a:r>
              <a:rPr lang="pt-BR" sz="2800" b="1" u="sng" dirty="0">
                <a:solidFill>
                  <a:srgbClr val="002060"/>
                </a:solidFill>
              </a:rPr>
              <a:t>em vigor após decorridos 60</a:t>
            </a:r>
            <a:r>
              <a:rPr lang="pt-BR" sz="2800" dirty="0">
                <a:solidFill>
                  <a:srgbClr val="002060"/>
                </a:solidFill>
              </a:rPr>
              <a:t> (sessenta) dias da data de sua publicação.</a:t>
            </a:r>
          </a:p>
          <a:p>
            <a:pPr marL="0" indent="0" algn="just">
              <a:buNone/>
            </a:pPr>
            <a:endParaRPr lang="pt-BR" sz="1400" b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pt-BR" b="1" dirty="0" smtClean="0">
                <a:solidFill>
                  <a:srgbClr val="C00000"/>
                </a:solidFill>
              </a:rPr>
              <a:t>2.2</a:t>
            </a:r>
            <a:r>
              <a:rPr lang="pt-BR" b="1" dirty="0">
                <a:solidFill>
                  <a:srgbClr val="C00000"/>
                </a:solidFill>
              </a:rPr>
              <a:t>.</a:t>
            </a:r>
            <a:r>
              <a:rPr lang="pt-BR" dirty="0">
                <a:solidFill>
                  <a:srgbClr val="C00000"/>
                </a:solidFill>
              </a:rPr>
              <a:t> </a:t>
            </a:r>
            <a:r>
              <a:rPr lang="pt-BR" b="1" u="sng" dirty="0">
                <a:solidFill>
                  <a:srgbClr val="C00000"/>
                </a:solidFill>
              </a:rPr>
              <a:t>Isolamento dos atos processuais</a:t>
            </a:r>
            <a:r>
              <a:rPr lang="pt-BR" b="1" dirty="0"/>
              <a:t> – </a:t>
            </a:r>
            <a:r>
              <a:rPr lang="pt-BR" dirty="0"/>
              <a:t>“a lei processual (…) aplicar-se-á desde logo, sem prejuízo da validade dos atos realizados sob a vigência da lei anterior” (CPP, 2º</a:t>
            </a:r>
            <a:r>
              <a:rPr lang="pt-BR" dirty="0" smtClean="0"/>
              <a:t>).</a:t>
            </a:r>
          </a:p>
          <a:p>
            <a:pPr algn="just"/>
            <a:r>
              <a:rPr lang="pt-BR" sz="2400" dirty="0" smtClean="0"/>
              <a:t>CLT</a:t>
            </a:r>
            <a:r>
              <a:rPr lang="pt-BR" sz="2400" dirty="0"/>
              <a:t>, 912; CPC, 1.211; NCPC, 1.045; CF, 5º, XXXVI; LINDB, 6º; CPP, </a:t>
            </a:r>
            <a:r>
              <a:rPr lang="pt-BR" sz="2400" dirty="0" smtClean="0"/>
              <a:t>2º.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2642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algn="just"/>
            <a:r>
              <a:rPr lang="pt-BR" sz="2800" b="1" u="sng" dirty="0"/>
              <a:t>Violação </a:t>
            </a:r>
            <a:r>
              <a:rPr lang="pt-BR" sz="2800" b="1" u="sng" dirty="0" smtClean="0"/>
              <a:t>literal e direta </a:t>
            </a:r>
            <a:r>
              <a:rPr lang="pt-BR" sz="2800" b="1" u="sng" dirty="0"/>
              <a:t>de dispositivo da CF</a:t>
            </a:r>
            <a:r>
              <a:rPr lang="pt-BR" sz="2800" b="1" dirty="0"/>
              <a:t>.</a:t>
            </a:r>
          </a:p>
          <a:p>
            <a:pPr algn="just"/>
            <a:r>
              <a:rPr lang="pt-BR" sz="2800" b="1" u="sng" dirty="0"/>
              <a:t>Contrariedade à Súmula do TST</a:t>
            </a:r>
            <a:r>
              <a:rPr lang="pt-BR" sz="2800" b="1" dirty="0"/>
              <a:t>.</a:t>
            </a:r>
          </a:p>
          <a:p>
            <a:pPr algn="just"/>
            <a:r>
              <a:rPr lang="pt-BR" sz="2800" b="1" u="sng" dirty="0"/>
              <a:t>Contrariedade à súmula vinculante</a:t>
            </a:r>
            <a:r>
              <a:rPr lang="pt-BR" sz="2800" b="1" dirty="0"/>
              <a:t>.</a:t>
            </a:r>
          </a:p>
          <a:p>
            <a:pPr algn="just"/>
            <a:endParaRPr lang="pt-BR" dirty="0" smtClean="0"/>
          </a:p>
          <a:p>
            <a:pPr marL="0" indent="0" algn="just">
              <a:buNone/>
            </a:pPr>
            <a:r>
              <a:rPr lang="pt-BR" b="1" dirty="0" smtClean="0">
                <a:solidFill>
                  <a:srgbClr val="C00000"/>
                </a:solidFill>
              </a:rPr>
              <a:t>5.10. </a:t>
            </a:r>
            <a:r>
              <a:rPr lang="pt-BR" b="1" u="heavy" dirty="0" smtClean="0">
                <a:solidFill>
                  <a:srgbClr val="C00000"/>
                </a:solidFill>
              </a:rPr>
              <a:t>Execução de sentença e demandas a ela incidentes (CLT, 896, § 2º; S-266).</a:t>
            </a:r>
            <a:endParaRPr lang="pt-BR" b="1" u="heavy" dirty="0">
              <a:solidFill>
                <a:srgbClr val="C00000"/>
              </a:solidFill>
            </a:endParaRPr>
          </a:p>
          <a:p>
            <a:pPr lvl="2" algn="just"/>
            <a:r>
              <a:rPr lang="pt-BR" b="1" dirty="0" smtClean="0">
                <a:solidFill>
                  <a:srgbClr val="002060"/>
                </a:solidFill>
              </a:rPr>
              <a:t>CLT</a:t>
            </a:r>
            <a:r>
              <a:rPr lang="pt-BR" b="1" dirty="0">
                <a:solidFill>
                  <a:srgbClr val="002060"/>
                </a:solidFill>
              </a:rPr>
              <a:t>, 896, § 2º. </a:t>
            </a:r>
            <a:r>
              <a:rPr lang="pt-BR" dirty="0">
                <a:solidFill>
                  <a:srgbClr val="002060"/>
                </a:solidFill>
              </a:rPr>
              <a:t>Das decisões proferidas pelos Tribunais Regionais do Trabalho ou por suas Turmas,</a:t>
            </a:r>
            <a:r>
              <a:rPr lang="pt-BR" b="1" dirty="0">
                <a:solidFill>
                  <a:srgbClr val="002060"/>
                </a:solidFill>
              </a:rPr>
              <a:t> </a:t>
            </a:r>
            <a:r>
              <a:rPr lang="pt-BR" b="1" u="sng" dirty="0">
                <a:solidFill>
                  <a:srgbClr val="002060"/>
                </a:solidFill>
              </a:rPr>
              <a:t>em execução de sentença</a:t>
            </a:r>
            <a:r>
              <a:rPr lang="pt-BR" b="1" dirty="0">
                <a:solidFill>
                  <a:srgbClr val="002060"/>
                </a:solidFill>
              </a:rPr>
              <a:t>, </a:t>
            </a:r>
            <a:r>
              <a:rPr lang="pt-BR" b="1" u="sng" dirty="0">
                <a:solidFill>
                  <a:srgbClr val="002060"/>
                </a:solidFill>
              </a:rPr>
              <a:t>inclusive em processo incidente de embargos de terceiro</a:t>
            </a:r>
            <a:r>
              <a:rPr lang="pt-BR" dirty="0">
                <a:solidFill>
                  <a:srgbClr val="002060"/>
                </a:solidFill>
              </a:rPr>
              <a:t>, não caberá Recurso de Revista, salvo na hipótese de </a:t>
            </a:r>
            <a:r>
              <a:rPr lang="pt-BR" b="1" u="sng" dirty="0">
                <a:solidFill>
                  <a:srgbClr val="002060"/>
                </a:solidFill>
              </a:rPr>
              <a:t>ofensa direta e literal de norma da Constituição Federal</a:t>
            </a:r>
            <a:r>
              <a:rPr lang="pt-BR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pt-BR" sz="2800" b="1" u="sng" dirty="0"/>
              <a:t>Violação literal e direta de dispositivo da CF</a:t>
            </a:r>
            <a:r>
              <a:rPr lang="pt-BR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rgbClr val="C00000"/>
                </a:solidFill>
              </a:rPr>
              <a:t>5.11. </a:t>
            </a:r>
            <a:r>
              <a:rPr lang="pt-BR" b="1" u="sng" dirty="0" smtClean="0">
                <a:solidFill>
                  <a:srgbClr val="C00000"/>
                </a:solidFill>
              </a:rPr>
              <a:t>Execução fiscal e BNDT e demandas incidentes (CLT, 896, § 10)</a:t>
            </a:r>
            <a:endParaRPr lang="pt-BR" b="1" u="sng" dirty="0">
              <a:solidFill>
                <a:srgbClr val="C00000"/>
              </a:solidFill>
            </a:endParaRPr>
          </a:p>
          <a:p>
            <a:pPr marL="1257300" lvl="3" indent="0" algn="just">
              <a:buNone/>
            </a:pPr>
            <a:r>
              <a:rPr lang="pt-BR" sz="2800" b="1" dirty="0" smtClean="0">
                <a:solidFill>
                  <a:srgbClr val="002060"/>
                </a:solidFill>
              </a:rPr>
              <a:t>CLT</a:t>
            </a:r>
            <a:r>
              <a:rPr lang="pt-BR" sz="2800" b="1" dirty="0">
                <a:solidFill>
                  <a:srgbClr val="002060"/>
                </a:solidFill>
              </a:rPr>
              <a:t>, 896. § 10. </a:t>
            </a:r>
            <a:r>
              <a:rPr lang="pt-BR" sz="2800" dirty="0">
                <a:solidFill>
                  <a:srgbClr val="002060"/>
                </a:solidFill>
              </a:rPr>
              <a:t>Cabe Recurso de Revista por </a:t>
            </a:r>
            <a:r>
              <a:rPr lang="pt-BR" sz="2800" b="1" u="sng" dirty="0">
                <a:solidFill>
                  <a:srgbClr val="002060"/>
                </a:solidFill>
              </a:rPr>
              <a:t>violação à lei federal</a:t>
            </a:r>
            <a:r>
              <a:rPr lang="pt-BR" sz="2800" dirty="0">
                <a:solidFill>
                  <a:srgbClr val="002060"/>
                </a:solidFill>
              </a:rPr>
              <a:t>, por </a:t>
            </a:r>
            <a:r>
              <a:rPr lang="pt-BR" sz="2800" b="1" u="sng" dirty="0">
                <a:solidFill>
                  <a:srgbClr val="002060"/>
                </a:solidFill>
              </a:rPr>
              <a:t>divergência jurisprudencial</a:t>
            </a:r>
            <a:r>
              <a:rPr lang="pt-BR" sz="2800" b="1" dirty="0">
                <a:solidFill>
                  <a:srgbClr val="002060"/>
                </a:solidFill>
              </a:rPr>
              <a:t> e </a:t>
            </a:r>
            <a:r>
              <a:rPr lang="pt-BR" sz="2800" dirty="0">
                <a:solidFill>
                  <a:srgbClr val="002060"/>
                </a:solidFill>
              </a:rPr>
              <a:t>por </a:t>
            </a:r>
            <a:r>
              <a:rPr lang="pt-BR" sz="2800" b="1" u="sng" dirty="0">
                <a:solidFill>
                  <a:srgbClr val="002060"/>
                </a:solidFill>
              </a:rPr>
              <a:t>ofensa à Constituição Federal</a:t>
            </a:r>
            <a:r>
              <a:rPr lang="pt-BR" sz="2800" dirty="0">
                <a:solidFill>
                  <a:srgbClr val="002060"/>
                </a:solidFill>
              </a:rPr>
              <a:t>, nas execuções fiscais e nas controvérsias da fase de execução que envolvam a Certidão de Débitos Trabalhistas, criada pela Lei nº 12.440, de 7 de julho de 2011.</a:t>
            </a:r>
          </a:p>
          <a:p>
            <a:pPr algn="just"/>
            <a:r>
              <a:rPr lang="pt-BR" sz="2800" b="1" u="sng" dirty="0" smtClean="0"/>
              <a:t>Divergência jurisprudencial</a:t>
            </a:r>
            <a:r>
              <a:rPr lang="pt-BR" sz="2800" u="sng" dirty="0" smtClean="0"/>
              <a:t>.</a:t>
            </a:r>
          </a:p>
          <a:p>
            <a:pPr algn="just"/>
            <a:r>
              <a:rPr lang="pt-BR" sz="2800" b="1" u="sng" dirty="0" smtClean="0"/>
              <a:t>Violação LITERAL da lei federal</a:t>
            </a:r>
            <a:r>
              <a:rPr lang="pt-BR" sz="2800" b="1" dirty="0" smtClean="0"/>
              <a:t>.</a:t>
            </a:r>
            <a:endParaRPr lang="pt-BR" sz="2800" b="1" u="sng" dirty="0" smtClean="0"/>
          </a:p>
          <a:p>
            <a:pPr algn="just"/>
            <a:r>
              <a:rPr lang="pt-BR" sz="2800" b="1" u="sng" dirty="0"/>
              <a:t>Violação </a:t>
            </a:r>
            <a:r>
              <a:rPr lang="pt-BR" sz="2800" b="1" u="sng" dirty="0" smtClean="0"/>
              <a:t>LITERAL E DIRETA </a:t>
            </a:r>
            <a:r>
              <a:rPr lang="pt-BR" sz="2800" b="1" u="sng" dirty="0"/>
              <a:t>de dispositivo da CF</a:t>
            </a:r>
            <a:r>
              <a:rPr lang="pt-BR" sz="2800" b="1" dirty="0" smtClean="0"/>
              <a:t>.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algn="just"/>
            <a:r>
              <a:rPr lang="pt-BR" b="1" u="sng" dirty="0"/>
              <a:t>Contrariedade à Súmula e OJ do TST</a:t>
            </a:r>
            <a:r>
              <a:rPr lang="pt-BR" b="1" dirty="0"/>
              <a:t>???</a:t>
            </a:r>
          </a:p>
          <a:p>
            <a:pPr algn="just"/>
            <a:r>
              <a:rPr lang="pt-BR" b="1" u="sng" dirty="0"/>
              <a:t>Contrariedade à súmula vinculante</a:t>
            </a:r>
            <a:r>
              <a:rPr lang="pt-BR" b="1" dirty="0"/>
              <a:t>???</a:t>
            </a:r>
          </a:p>
          <a:p>
            <a:pPr algn="just"/>
            <a:r>
              <a:rPr lang="pt-BR" b="1" u="sng" dirty="0" smtClean="0"/>
              <a:t>Fundamentos </a:t>
            </a:r>
            <a:r>
              <a:rPr lang="pt-BR" b="1" u="sng" dirty="0"/>
              <a:t>do </a:t>
            </a:r>
            <a:r>
              <a:rPr lang="pt-BR" b="1" u="sng" dirty="0" smtClean="0"/>
              <a:t>alargamento (já era adotado)</a:t>
            </a:r>
            <a:r>
              <a:rPr lang="pt-BR" b="1" dirty="0" smtClean="0"/>
              <a:t>.</a:t>
            </a:r>
            <a:endParaRPr lang="pt-BR" b="1" u="sng" dirty="0"/>
          </a:p>
          <a:p>
            <a:pPr lvl="1" algn="just"/>
            <a:r>
              <a:rPr lang="pt-BR" b="1" u="sng" dirty="0" smtClean="0"/>
              <a:t>Em relação ao BNDT</a:t>
            </a:r>
            <a:r>
              <a:rPr lang="pt-BR" b="1" dirty="0" smtClean="0"/>
              <a:t> </a:t>
            </a:r>
            <a:r>
              <a:rPr lang="pt-BR" dirty="0" smtClean="0"/>
              <a:t>– há muitos </a:t>
            </a:r>
            <a:r>
              <a:rPr lang="pt-BR" dirty="0"/>
              <a:t>pontos de acentuada cizânia nos </a:t>
            </a:r>
            <a:r>
              <a:rPr lang="pt-BR" dirty="0" smtClean="0"/>
              <a:t>TRTs.</a:t>
            </a:r>
          </a:p>
          <a:p>
            <a:pPr lvl="1" algn="just"/>
            <a:r>
              <a:rPr lang="pt-BR" b="1" u="sng" dirty="0" smtClean="0"/>
              <a:t>Em </a:t>
            </a:r>
            <a:r>
              <a:rPr lang="pt-BR" b="1" u="sng" dirty="0"/>
              <a:t>relação à execução </a:t>
            </a:r>
            <a:r>
              <a:rPr lang="pt-BR" b="1" u="sng" dirty="0" smtClean="0"/>
              <a:t>fiscal</a:t>
            </a:r>
            <a:r>
              <a:rPr lang="pt-BR" dirty="0"/>
              <a:t> </a:t>
            </a:r>
            <a:r>
              <a:rPr lang="pt-BR" dirty="0" smtClean="0"/>
              <a:t>– </a:t>
            </a:r>
            <a:r>
              <a:rPr lang="pt-BR" sz="2800" dirty="0" smtClean="0"/>
              <a:t>título </a:t>
            </a:r>
            <a:r>
              <a:rPr lang="pt-BR" sz="2800" dirty="0"/>
              <a:t>extrajudicial </a:t>
            </a:r>
            <a:r>
              <a:rPr lang="pt-BR" sz="2800" dirty="0" smtClean="0"/>
              <a:t>que admite ampla matéria de defesa (cognição ampla).</a:t>
            </a:r>
          </a:p>
          <a:p>
            <a:pPr lvl="1" algn="just"/>
            <a:r>
              <a:rPr lang="pt-BR" b="1" u="sng" dirty="0" smtClean="0"/>
              <a:t>Em relação a ambos</a:t>
            </a:r>
            <a:r>
              <a:rPr lang="pt-BR" dirty="0" smtClean="0"/>
              <a:t> - </a:t>
            </a:r>
            <a:r>
              <a:rPr lang="pt-BR" sz="2800" dirty="0" smtClean="0"/>
              <a:t>há interesse </a:t>
            </a:r>
            <a:r>
              <a:rPr lang="pt-BR" sz="2800" dirty="0"/>
              <a:t>institucional do </a:t>
            </a:r>
            <a:r>
              <a:rPr lang="pt-BR" sz="2800" dirty="0" smtClean="0"/>
              <a:t>TST em </a:t>
            </a:r>
            <a:r>
              <a:rPr lang="pt-BR" sz="2800" dirty="0"/>
              <a:t>uniformizar a </a:t>
            </a:r>
            <a:r>
              <a:rPr lang="pt-BR" sz="2800" dirty="0" smtClean="0"/>
              <a:t>jurisprudência.</a:t>
            </a:r>
            <a:endParaRPr lang="pt-BR" sz="2800" dirty="0"/>
          </a:p>
          <a:p>
            <a:pPr marL="0" indent="0" algn="just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5.12. </a:t>
            </a:r>
            <a:r>
              <a:rPr lang="pt-BR" b="1" u="sng" dirty="0">
                <a:solidFill>
                  <a:srgbClr val="C00000"/>
                </a:solidFill>
              </a:rPr>
              <a:t>Defeito formal não </a:t>
            </a:r>
            <a:r>
              <a:rPr lang="pt-BR" b="1" u="sng" dirty="0" smtClean="0">
                <a:solidFill>
                  <a:srgbClr val="C00000"/>
                </a:solidFill>
              </a:rPr>
              <a:t>grave (</a:t>
            </a:r>
            <a:r>
              <a:rPr lang="pt-BR" b="1" u="sng" dirty="0">
                <a:solidFill>
                  <a:srgbClr val="C00000"/>
                </a:solidFill>
              </a:rPr>
              <a:t>CLT, 896. § </a:t>
            </a:r>
            <a:r>
              <a:rPr lang="pt-BR" b="1" u="sng" dirty="0" smtClean="0">
                <a:solidFill>
                  <a:srgbClr val="C00000"/>
                </a:solidFill>
              </a:rPr>
              <a:t>11)</a:t>
            </a:r>
            <a:endParaRPr lang="pt-BR" b="1" u="sng" dirty="0">
              <a:solidFill>
                <a:srgbClr val="C00000"/>
              </a:solidFill>
            </a:endParaRPr>
          </a:p>
          <a:p>
            <a:pPr marL="1257300" lvl="3" indent="0" algn="just">
              <a:buNone/>
            </a:pPr>
            <a:r>
              <a:rPr lang="pt-BR" sz="2800" b="1" dirty="0">
                <a:solidFill>
                  <a:srgbClr val="002060"/>
                </a:solidFill>
              </a:rPr>
              <a:t>CLT, 896. § 11. </a:t>
            </a:r>
            <a:r>
              <a:rPr lang="pt-BR" sz="2800" dirty="0">
                <a:solidFill>
                  <a:srgbClr val="002060"/>
                </a:solidFill>
              </a:rPr>
              <a:t>Quando o recurso </a:t>
            </a:r>
            <a:r>
              <a:rPr lang="pt-BR" sz="2800" b="1" u="sng" dirty="0">
                <a:solidFill>
                  <a:srgbClr val="002060"/>
                </a:solidFill>
              </a:rPr>
              <a:t>tempestivo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dirty="0">
                <a:solidFill>
                  <a:srgbClr val="002060"/>
                </a:solidFill>
              </a:rPr>
              <a:t>contiver </a:t>
            </a:r>
            <a:r>
              <a:rPr lang="pt-BR" sz="2800" b="1" u="sng" dirty="0">
                <a:solidFill>
                  <a:srgbClr val="002060"/>
                </a:solidFill>
              </a:rPr>
              <a:t>defeito formal que não se repute grave</a:t>
            </a:r>
            <a:r>
              <a:rPr lang="pt-BR" sz="2800" dirty="0">
                <a:solidFill>
                  <a:srgbClr val="002060"/>
                </a:solidFill>
              </a:rPr>
              <a:t>, o Tribunal Superior do Trabalho poderá </a:t>
            </a:r>
            <a:r>
              <a:rPr lang="pt-BR" sz="2800" b="1" u="sng" dirty="0">
                <a:solidFill>
                  <a:srgbClr val="002060"/>
                </a:solidFill>
              </a:rPr>
              <a:t>desconsiderar o vício ou mandar saná-lo</a:t>
            </a:r>
            <a:r>
              <a:rPr lang="pt-BR" sz="2800" dirty="0">
                <a:solidFill>
                  <a:srgbClr val="002060"/>
                </a:solidFill>
              </a:rPr>
              <a:t>, julgando o mérito.</a:t>
            </a:r>
          </a:p>
          <a:p>
            <a:pPr marL="1257300" lvl="3" indent="0" algn="just">
              <a:buNone/>
            </a:pPr>
            <a:r>
              <a:rPr lang="pt-BR" sz="2800" b="1" dirty="0">
                <a:solidFill>
                  <a:srgbClr val="002060"/>
                </a:solidFill>
              </a:rPr>
              <a:t>NCPC, 1.028, § </a:t>
            </a:r>
            <a:r>
              <a:rPr lang="pt-BR" sz="2800" b="1" dirty="0" smtClean="0">
                <a:solidFill>
                  <a:srgbClr val="002060"/>
                </a:solidFill>
              </a:rPr>
              <a:t>3º. </a:t>
            </a:r>
            <a:r>
              <a:rPr lang="pt-BR" sz="2800" dirty="0">
                <a:solidFill>
                  <a:srgbClr val="002060"/>
                </a:solidFill>
              </a:rPr>
              <a:t>O Supremo Tribunal Federal ou o Superior Tribunal de Justiça </a:t>
            </a:r>
            <a:r>
              <a:rPr lang="pt-BR" sz="2800" b="1" u="sng" dirty="0">
                <a:solidFill>
                  <a:srgbClr val="002060"/>
                </a:solidFill>
              </a:rPr>
              <a:t>poderá desconsiderar vício formal de recurso tempestivo ou determinar sua correção, desde que não o repute grave</a:t>
            </a:r>
            <a:r>
              <a:rPr lang="pt-BR" sz="2800" b="1" dirty="0">
                <a:solidFill>
                  <a:srgbClr val="002060"/>
                </a:solidFill>
              </a:rPr>
              <a:t>.</a:t>
            </a:r>
            <a:endParaRPr lang="pt-BR" sz="2800" dirty="0">
              <a:solidFill>
                <a:srgbClr val="002060"/>
              </a:solidFill>
            </a:endParaRPr>
          </a:p>
          <a:p>
            <a:pPr algn="just"/>
            <a:endParaRPr lang="pt-BR" sz="1200" b="1" u="sng" dirty="0" smtClean="0"/>
          </a:p>
          <a:p>
            <a:pPr algn="just"/>
            <a:r>
              <a:rPr lang="pt-BR" sz="2800" b="1" u="sng" dirty="0" smtClean="0"/>
              <a:t>Finalidade</a:t>
            </a:r>
            <a:r>
              <a:rPr lang="pt-BR" sz="2800" dirty="0" smtClean="0"/>
              <a:t> </a:t>
            </a:r>
            <a:r>
              <a:rPr lang="pt-BR" sz="2800" dirty="0"/>
              <a:t>– atender o interesse público de uniformizar e garantir a autoridade da </a:t>
            </a:r>
            <a:r>
              <a:rPr lang="pt-BR" sz="2800" dirty="0" smtClean="0"/>
              <a:t>jurisprudência do TST e </a:t>
            </a:r>
            <a:r>
              <a:rPr lang="pt-BR" sz="2800" dirty="0"/>
              <a:t>do STF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algn="just"/>
            <a:r>
              <a:rPr lang="pt-BR" sz="2800" b="1" u="sng" dirty="0" smtClean="0"/>
              <a:t>Competência</a:t>
            </a:r>
            <a:r>
              <a:rPr lang="pt-BR" sz="2800" dirty="0" smtClean="0"/>
              <a:t> – somente </a:t>
            </a:r>
            <a:r>
              <a:rPr lang="pt-BR" sz="2800" dirty="0"/>
              <a:t>o TST (relator ou Turma</a:t>
            </a:r>
            <a:r>
              <a:rPr lang="pt-BR" sz="2800" dirty="0" smtClean="0"/>
              <a:t>).</a:t>
            </a:r>
            <a:endParaRPr lang="pt-BR" sz="2800" dirty="0"/>
          </a:p>
          <a:p>
            <a:pPr algn="just"/>
            <a:r>
              <a:rPr lang="pt-BR" sz="2800" b="1" u="sng" dirty="0" smtClean="0"/>
              <a:t>Defeito </a:t>
            </a:r>
            <a:r>
              <a:rPr lang="pt-BR" sz="2800" b="1" u="sng" dirty="0"/>
              <a:t>formal</a:t>
            </a:r>
            <a:r>
              <a:rPr lang="pt-BR" sz="2800" dirty="0"/>
              <a:t> – aspectos acessórios </a:t>
            </a:r>
            <a:r>
              <a:rPr lang="pt-BR" sz="2800" dirty="0" smtClean="0"/>
              <a:t>ou os próprios pressupostos </a:t>
            </a:r>
            <a:r>
              <a:rPr lang="pt-BR" sz="2800" dirty="0"/>
              <a:t>de admissibilidade</a:t>
            </a:r>
            <a:r>
              <a:rPr lang="pt-BR" sz="2800" dirty="0" smtClean="0"/>
              <a:t>? Extrínsecos e intrínsecos?</a:t>
            </a:r>
            <a:endParaRPr lang="pt-BR" sz="2800" dirty="0"/>
          </a:p>
          <a:p>
            <a:pPr algn="just"/>
            <a:r>
              <a:rPr lang="pt-BR" sz="2800" b="1" u="sng" dirty="0" smtClean="0"/>
              <a:t>Defeito </a:t>
            </a:r>
            <a:r>
              <a:rPr lang="pt-BR" sz="2800" b="1" u="sng" dirty="0"/>
              <a:t>não grave</a:t>
            </a:r>
            <a:r>
              <a:rPr lang="pt-BR" sz="2800" dirty="0"/>
              <a:t> </a:t>
            </a:r>
            <a:r>
              <a:rPr lang="pt-BR" sz="2800" dirty="0" smtClean="0"/>
              <a:t>– conceito indeterminado.</a:t>
            </a:r>
            <a:endParaRPr lang="pt-BR" sz="2800" dirty="0"/>
          </a:p>
          <a:p>
            <a:pPr algn="just"/>
            <a:r>
              <a:rPr lang="pt-BR" sz="2800" b="1" u="sng" dirty="0" smtClean="0"/>
              <a:t>Aplicação </a:t>
            </a:r>
            <a:r>
              <a:rPr lang="pt-BR" sz="2800" b="1" u="sng" dirty="0"/>
              <a:t>analógica para </a:t>
            </a:r>
            <a:r>
              <a:rPr lang="pt-BR" sz="2800" b="1" u="sng" dirty="0" smtClean="0"/>
              <a:t>outros recursos</a:t>
            </a:r>
            <a:r>
              <a:rPr lang="pt-BR" sz="2800" b="1" dirty="0" smtClean="0"/>
              <a:t> – </a:t>
            </a:r>
            <a:r>
              <a:rPr lang="pt-BR" sz="2800" dirty="0" smtClean="0"/>
              <a:t>argumento topológico </a:t>
            </a:r>
            <a:r>
              <a:rPr lang="pt-BR" sz="2800" dirty="0"/>
              <a:t>é </a:t>
            </a:r>
            <a:r>
              <a:rPr lang="pt-BR" sz="2800" dirty="0" smtClean="0"/>
              <a:t>decisivo?</a:t>
            </a:r>
            <a:endParaRPr lang="pt-BR" sz="2800" dirty="0"/>
          </a:p>
          <a:p>
            <a:pPr algn="just"/>
            <a:r>
              <a:rPr lang="pt-BR" sz="2800" b="1" u="sng" dirty="0" smtClean="0"/>
              <a:t>A </a:t>
            </a:r>
            <a:r>
              <a:rPr lang="pt-BR" sz="2800" b="1" u="sng" dirty="0"/>
              <a:t>desconsideração ou o saneamento do </a:t>
            </a:r>
            <a:r>
              <a:rPr lang="pt-BR" sz="2800" b="1" u="sng" dirty="0" smtClean="0"/>
              <a:t>defeito</a:t>
            </a:r>
            <a:r>
              <a:rPr lang="pt-BR" sz="2800" dirty="0" smtClean="0"/>
              <a:t> – nem sempre garante o exame </a:t>
            </a:r>
            <a:r>
              <a:rPr lang="pt-BR" sz="2800" dirty="0"/>
              <a:t>do mérito do </a:t>
            </a:r>
            <a:r>
              <a:rPr lang="pt-BR" sz="2800" dirty="0" smtClean="0"/>
              <a:t>recurso.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>
                <a:latin typeface="Arial Black" panose="020B0A04020102020204" pitchFamily="34" charset="0"/>
              </a:rPr>
              <a:t>VI </a:t>
            </a:r>
            <a:r>
              <a:rPr lang="pt-BR" b="1" dirty="0">
                <a:latin typeface="Arial Black" panose="020B0A04020102020204" pitchFamily="34" charset="0"/>
              </a:rPr>
              <a:t>– </a:t>
            </a:r>
            <a:r>
              <a:rPr lang="pt-BR" b="1" u="sng" dirty="0" smtClean="0">
                <a:latin typeface="Arial Black" panose="020B0A04020102020204" pitchFamily="34" charset="0"/>
              </a:rPr>
              <a:t>RECURSOS REPETITIVOS</a:t>
            </a:r>
            <a:endParaRPr lang="pt-BR" dirty="0">
              <a:latin typeface="Arial Black" panose="020B0A04020102020204" pitchFamily="34" charset="0"/>
            </a:endParaRP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b="1" dirty="0" smtClean="0">
                <a:solidFill>
                  <a:srgbClr val="C00000"/>
                </a:solidFill>
              </a:rPr>
              <a:t>6.1. </a:t>
            </a:r>
            <a:r>
              <a:rPr lang="pt-BR" b="1" u="sng" dirty="0" smtClean="0">
                <a:solidFill>
                  <a:srgbClr val="C00000"/>
                </a:solidFill>
              </a:rPr>
              <a:t>Requisitos de afetação</a:t>
            </a:r>
            <a:endParaRPr lang="pt-BR" dirty="0" smtClean="0"/>
          </a:p>
          <a:p>
            <a:pPr marL="1257300" lvl="3" indent="0" algn="just">
              <a:buNone/>
            </a:pPr>
            <a:r>
              <a:rPr lang="pt-BR" sz="2800" b="1" dirty="0" smtClean="0">
                <a:solidFill>
                  <a:srgbClr val="002060"/>
                </a:solidFill>
              </a:rPr>
              <a:t>CLT</a:t>
            </a:r>
            <a:r>
              <a:rPr lang="pt-BR" sz="2800" b="1" dirty="0">
                <a:solidFill>
                  <a:srgbClr val="002060"/>
                </a:solidFill>
              </a:rPr>
              <a:t>, 896-C. </a:t>
            </a:r>
            <a:r>
              <a:rPr lang="pt-BR" sz="2800" b="1" u="sng" dirty="0">
                <a:solidFill>
                  <a:srgbClr val="002060"/>
                </a:solidFill>
              </a:rPr>
              <a:t>Quando houver multiplicidade de recursos de revista fundados em idêntica questão de direito</a:t>
            </a:r>
            <a:r>
              <a:rPr lang="pt-BR" sz="2800" dirty="0">
                <a:solidFill>
                  <a:srgbClr val="002060"/>
                </a:solidFill>
              </a:rPr>
              <a:t>, a questão poderá ser afetada à Seção Especializada em Dissídios Individuais ou ao Tribunal Pleno, por decisão da maioria simples de seus membros, mediante requerimento de um dos Ministros que compõem a Seção Especializada,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b="1" u="sng" dirty="0">
                <a:solidFill>
                  <a:srgbClr val="002060"/>
                </a:solidFill>
              </a:rPr>
              <a:t>considerando a relevância da matéria ou a existência de entendimentos divergentes entre os Ministros dessa Seção ou das Turmas do Tribunal</a:t>
            </a:r>
            <a:r>
              <a:rPr lang="pt-BR" sz="2800" b="1" dirty="0" smtClean="0">
                <a:solidFill>
                  <a:srgbClr val="002060"/>
                </a:solidFill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256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algn="just"/>
            <a:r>
              <a:rPr lang="pt-BR" sz="2800" b="1" u="sng" dirty="0" smtClean="0"/>
              <a:t>Multiplicidade </a:t>
            </a:r>
            <a:r>
              <a:rPr lang="pt-BR" sz="2800" b="1" u="sng" dirty="0"/>
              <a:t>de recursos de revista</a:t>
            </a:r>
            <a:r>
              <a:rPr lang="pt-BR" sz="2800" b="1" dirty="0"/>
              <a:t> </a:t>
            </a:r>
            <a:r>
              <a:rPr lang="pt-BR" sz="2800" dirty="0"/>
              <a:t>– não importa o espaço geográfico </a:t>
            </a:r>
          </a:p>
          <a:p>
            <a:pPr algn="just"/>
            <a:r>
              <a:rPr lang="pt-BR" sz="2800" b="1" u="sng" dirty="0" smtClean="0"/>
              <a:t>Idêntica </a:t>
            </a:r>
            <a:r>
              <a:rPr lang="pt-BR" sz="2800" b="1" u="sng" dirty="0"/>
              <a:t>questão de </a:t>
            </a:r>
            <a:r>
              <a:rPr lang="pt-BR" sz="2800" b="1" u="sng" dirty="0" smtClean="0"/>
              <a:t>direito (direito </a:t>
            </a:r>
            <a:r>
              <a:rPr lang="pt-BR" sz="2800" b="1" u="sng" dirty="0"/>
              <a:t>em </a:t>
            </a:r>
            <a:r>
              <a:rPr lang="pt-BR" sz="2800" b="1" u="sng" dirty="0" smtClean="0"/>
              <a:t>tese)</a:t>
            </a:r>
            <a:r>
              <a:rPr lang="pt-BR" sz="2800" dirty="0"/>
              <a:t> </a:t>
            </a:r>
            <a:r>
              <a:rPr lang="pt-BR" sz="2800" dirty="0" smtClean="0"/>
              <a:t>– não importa o ramo (civil</a:t>
            </a:r>
            <a:r>
              <a:rPr lang="pt-BR" sz="2800" dirty="0"/>
              <a:t>, processual civil, </a:t>
            </a:r>
            <a:r>
              <a:rPr lang="pt-BR" sz="2800" dirty="0" smtClean="0"/>
              <a:t>administrativo, </a:t>
            </a:r>
            <a:r>
              <a:rPr lang="pt-BR" sz="2800" dirty="0"/>
              <a:t>comercial, </a:t>
            </a:r>
            <a:r>
              <a:rPr lang="pt-BR" sz="2800" dirty="0" smtClean="0"/>
              <a:t>tributário </a:t>
            </a:r>
            <a:r>
              <a:rPr lang="pt-BR" sz="2800" dirty="0"/>
              <a:t>e </a:t>
            </a:r>
            <a:r>
              <a:rPr lang="pt-BR" sz="2800" dirty="0" smtClean="0"/>
              <a:t>penal </a:t>
            </a:r>
            <a:r>
              <a:rPr lang="pt-BR" sz="2800" i="1" dirty="0" smtClean="0"/>
              <a:t>etc.</a:t>
            </a:r>
            <a:r>
              <a:rPr lang="pt-BR" sz="2800" dirty="0" smtClean="0"/>
              <a:t>).</a:t>
            </a:r>
            <a:endParaRPr lang="pt-BR" sz="2800" dirty="0"/>
          </a:p>
          <a:p>
            <a:pPr algn="just"/>
            <a:r>
              <a:rPr lang="pt-BR" sz="2800" b="1" u="sng" dirty="0" smtClean="0"/>
              <a:t>Relevância </a:t>
            </a:r>
            <a:r>
              <a:rPr lang="pt-BR" sz="2800" b="1" u="sng" dirty="0"/>
              <a:t>da matéria ou divergência de </a:t>
            </a:r>
            <a:r>
              <a:rPr lang="pt-BR" sz="2800" b="1" u="sng" dirty="0" smtClean="0"/>
              <a:t>entendimento (entre </a:t>
            </a:r>
            <a:r>
              <a:rPr lang="pt-BR" sz="2800" b="1" u="sng" dirty="0"/>
              <a:t>os ministros da SDI ou das </a:t>
            </a:r>
            <a:r>
              <a:rPr lang="pt-BR" sz="2800" b="1" u="sng" dirty="0" smtClean="0"/>
              <a:t>Turmas)</a:t>
            </a:r>
            <a:r>
              <a:rPr lang="pt-BR" sz="2800" dirty="0" smtClean="0"/>
              <a:t> </a:t>
            </a:r>
            <a:r>
              <a:rPr lang="pt-BR" sz="2800" dirty="0"/>
              <a:t>– basta uma ou outra.</a:t>
            </a:r>
            <a:endParaRPr lang="pt-BR" sz="2800" b="1" u="sng" dirty="0"/>
          </a:p>
          <a:p>
            <a:pPr algn="just"/>
            <a:r>
              <a:rPr lang="pt-BR" sz="2800" b="1" u="sng" dirty="0" smtClean="0"/>
              <a:t>Recursos </a:t>
            </a:r>
            <a:r>
              <a:rPr lang="pt-BR" sz="2800" b="1" u="sng" dirty="0"/>
              <a:t>admissíveis (Ato 491/2014, 8º)</a:t>
            </a:r>
            <a:r>
              <a:rPr lang="pt-BR" sz="2800" b="1" dirty="0"/>
              <a:t>.</a:t>
            </a:r>
          </a:p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TST-Ato nº 491/2014, 8º. </a:t>
            </a:r>
            <a:r>
              <a:rPr lang="pt-BR" sz="2400" dirty="0">
                <a:solidFill>
                  <a:srgbClr val="002060"/>
                </a:solidFill>
              </a:rPr>
              <a:t>Nas hipóteses dos artigos 896-B e 896-C da CLT, </a:t>
            </a:r>
            <a:r>
              <a:rPr lang="pt-BR" sz="2400" b="1" u="sng" dirty="0">
                <a:solidFill>
                  <a:srgbClr val="002060"/>
                </a:solidFill>
              </a:rPr>
              <a:t>somente poderão ser afetados recursos </a:t>
            </a:r>
            <a:r>
              <a:rPr lang="pt-BR" sz="2400" dirty="0">
                <a:solidFill>
                  <a:srgbClr val="002060"/>
                </a:solidFill>
              </a:rPr>
              <a:t>representativos da controvérsia </a:t>
            </a:r>
            <a:r>
              <a:rPr lang="pt-BR" sz="2400" b="1" u="sng" dirty="0">
                <a:solidFill>
                  <a:srgbClr val="002060"/>
                </a:solidFill>
              </a:rPr>
              <a:t>que sejam admissíveis</a:t>
            </a:r>
            <a:r>
              <a:rPr lang="pt-BR" sz="2400" dirty="0">
                <a:solidFill>
                  <a:srgbClr val="002060"/>
                </a:solidFill>
              </a:rPr>
              <a:t> e que contenham abrangente argumentação e discussão a respeito da questão a ser decidida</a:t>
            </a:r>
            <a:r>
              <a:rPr lang="pt-BR" sz="2400" dirty="0" smtClean="0">
                <a:solidFill>
                  <a:srgbClr val="002060"/>
                </a:solidFill>
              </a:rPr>
              <a:t>.</a:t>
            </a:r>
            <a:endParaRPr lang="pt-B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algn="just"/>
            <a:r>
              <a:rPr lang="pt-BR" b="1" u="sng" dirty="0" smtClean="0"/>
              <a:t>Recursos </a:t>
            </a:r>
            <a:r>
              <a:rPr lang="pt-BR" b="1" u="sng" dirty="0"/>
              <a:t>com abrangente argumentação e discussão a respeito da questão a ser decidida (Ato 491/2014, 8º</a:t>
            </a:r>
            <a:r>
              <a:rPr lang="pt-BR" b="1" u="sng" dirty="0" smtClean="0"/>
              <a:t>)</a:t>
            </a:r>
            <a:r>
              <a:rPr lang="pt-BR" dirty="0" smtClean="0"/>
              <a:t>.</a:t>
            </a:r>
            <a:endParaRPr lang="pt-BR" dirty="0"/>
          </a:p>
          <a:p>
            <a:pPr marL="1257300" lvl="3" indent="0" algn="just">
              <a:buNone/>
            </a:pPr>
            <a:r>
              <a:rPr lang="pt-BR" sz="2800" b="1" dirty="0">
                <a:solidFill>
                  <a:srgbClr val="002060"/>
                </a:solidFill>
              </a:rPr>
              <a:t>TST-Ato nº 491/2014, 8º. </a:t>
            </a:r>
            <a:r>
              <a:rPr lang="pt-BR" sz="2800" dirty="0">
                <a:solidFill>
                  <a:srgbClr val="002060"/>
                </a:solidFill>
              </a:rPr>
              <a:t>Nas hipóteses dos artigos 896-B e 896-C da CLT, </a:t>
            </a:r>
            <a:r>
              <a:rPr lang="pt-BR" sz="2800" b="1" u="sng" dirty="0">
                <a:solidFill>
                  <a:srgbClr val="002060"/>
                </a:solidFill>
              </a:rPr>
              <a:t>somente poderão ser afetados recursos </a:t>
            </a:r>
            <a:r>
              <a:rPr lang="pt-BR" sz="2800" dirty="0">
                <a:solidFill>
                  <a:srgbClr val="002060"/>
                </a:solidFill>
              </a:rPr>
              <a:t>representativos da controvérsia que sejam admissíveis e </a:t>
            </a:r>
            <a:r>
              <a:rPr lang="pt-BR" sz="2800" b="1" u="sng" dirty="0">
                <a:solidFill>
                  <a:srgbClr val="002060"/>
                </a:solidFill>
              </a:rPr>
              <a:t>que contenham abrangente argumentação e discussão a respeito da questão a ser decidida</a:t>
            </a:r>
            <a:r>
              <a:rPr lang="pt-BR" sz="2800" b="1" dirty="0">
                <a:solidFill>
                  <a:srgbClr val="002060"/>
                </a:solidFill>
              </a:rPr>
              <a:t>.</a:t>
            </a:r>
            <a:endParaRPr lang="pt-BR" sz="2800" dirty="0">
              <a:solidFill>
                <a:srgbClr val="002060"/>
              </a:solidFill>
            </a:endParaRPr>
          </a:p>
          <a:p>
            <a:pPr marL="1257300" lvl="3" indent="0" algn="just">
              <a:buNone/>
            </a:pPr>
            <a:r>
              <a:rPr lang="pt-BR" sz="2800" b="1" dirty="0">
                <a:solidFill>
                  <a:srgbClr val="002060"/>
                </a:solidFill>
              </a:rPr>
              <a:t>NCPC, 1.035, § 6º. </a:t>
            </a:r>
            <a:r>
              <a:rPr lang="pt-BR" sz="2800" b="1" u="sng" dirty="0">
                <a:solidFill>
                  <a:srgbClr val="002060"/>
                </a:solidFill>
              </a:rPr>
              <a:t>Somente podem ser selecionados recursos admissíveis que contenham abrangente argumentação e discussão a respeito da questão a ser decidida</a:t>
            </a:r>
            <a:r>
              <a:rPr lang="pt-BR" sz="2800" b="1" dirty="0">
                <a:solidFill>
                  <a:srgbClr val="002060"/>
                </a:solidFill>
              </a:rPr>
              <a:t>.</a:t>
            </a:r>
            <a:endParaRPr lang="pt-BR" sz="28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pt-BR" sz="2800" dirty="0"/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rgbClr val="C00000"/>
                </a:solidFill>
              </a:rPr>
              <a:t>6.2. </a:t>
            </a:r>
            <a:r>
              <a:rPr lang="pt-BR" b="1" u="heavy" dirty="0" smtClean="0">
                <a:solidFill>
                  <a:srgbClr val="C00000"/>
                </a:solidFill>
              </a:rPr>
              <a:t>Legitimidade para propor a afetação</a:t>
            </a:r>
          </a:p>
          <a:p>
            <a:pPr marL="1257300" lvl="3" indent="0" algn="just">
              <a:buNone/>
            </a:pPr>
            <a:r>
              <a:rPr lang="pt-BR" sz="2400" b="1" dirty="0" smtClean="0">
                <a:solidFill>
                  <a:srgbClr val="002060"/>
                </a:solidFill>
              </a:rPr>
              <a:t>CLT</a:t>
            </a:r>
            <a:r>
              <a:rPr lang="pt-BR" sz="2400" b="1" dirty="0">
                <a:solidFill>
                  <a:srgbClr val="002060"/>
                </a:solidFill>
              </a:rPr>
              <a:t>, 896-C. </a:t>
            </a:r>
            <a:r>
              <a:rPr lang="pt-BR" sz="2400" dirty="0">
                <a:solidFill>
                  <a:srgbClr val="002060"/>
                </a:solidFill>
              </a:rPr>
              <a:t>Quando houver multiplicidade de recursos de revista fundados em idêntica questão de direito, </a:t>
            </a:r>
            <a:r>
              <a:rPr lang="pt-BR" sz="2400" b="1" u="sng" dirty="0">
                <a:solidFill>
                  <a:srgbClr val="002060"/>
                </a:solidFill>
              </a:rPr>
              <a:t>a questão poderá ser afetada</a:t>
            </a:r>
            <a:r>
              <a:rPr lang="pt-BR" sz="2400" dirty="0">
                <a:solidFill>
                  <a:srgbClr val="002060"/>
                </a:solidFill>
              </a:rPr>
              <a:t> </a:t>
            </a:r>
            <a:r>
              <a:rPr lang="pt-BR" sz="2400" dirty="0" smtClean="0">
                <a:solidFill>
                  <a:srgbClr val="002060"/>
                </a:solidFill>
              </a:rPr>
              <a:t>(…), </a:t>
            </a:r>
            <a:r>
              <a:rPr lang="pt-BR" sz="2400" b="1" u="sng" dirty="0">
                <a:solidFill>
                  <a:srgbClr val="002060"/>
                </a:solidFill>
              </a:rPr>
              <a:t>mediante requerimento de um dos Ministros que compõem a Seção Especializada</a:t>
            </a:r>
            <a:r>
              <a:rPr lang="pt-BR" sz="2400" dirty="0">
                <a:solidFill>
                  <a:srgbClr val="002060"/>
                </a:solidFill>
              </a:rPr>
              <a:t>, considerando a relevância da matéria ou a existência de entendimentos divergentes entre os Ministros dessa Seção ou das Turmas do Tribunal</a:t>
            </a:r>
            <a:r>
              <a:rPr lang="pt-BR" sz="2400" dirty="0" smtClean="0">
                <a:solidFill>
                  <a:srgbClr val="002060"/>
                </a:solidFill>
              </a:rPr>
              <a:t>.</a:t>
            </a:r>
          </a:p>
          <a:p>
            <a:pPr marL="1257300" lvl="3" indent="0" algn="just">
              <a:buNone/>
            </a:pPr>
            <a:r>
              <a:rPr lang="pt-BR" sz="2400" b="1" dirty="0" smtClean="0">
                <a:solidFill>
                  <a:srgbClr val="002060"/>
                </a:solidFill>
              </a:rPr>
              <a:t>TST-Ato </a:t>
            </a:r>
            <a:r>
              <a:rPr lang="pt-BR" sz="2400" b="1" dirty="0">
                <a:solidFill>
                  <a:srgbClr val="002060"/>
                </a:solidFill>
              </a:rPr>
              <a:t>nº 491/2014, 9º. </a:t>
            </a:r>
            <a:r>
              <a:rPr lang="pt-BR" sz="2400" b="1" u="sng" dirty="0">
                <a:solidFill>
                  <a:srgbClr val="002060"/>
                </a:solidFill>
              </a:rPr>
              <a:t>Quando a Turma do Tribunal Superior do Trabalho entender necessária a adoção do procedimento de julgamento de recursos de revista repetitivos, seu Presidente deverá submeter ao Presidente da Subseção de Dissídios Individuais I a proposta de afetação</a:t>
            </a:r>
            <a:r>
              <a:rPr lang="pt-BR" sz="2400" dirty="0">
                <a:solidFill>
                  <a:srgbClr val="002060"/>
                </a:solidFill>
              </a:rPr>
              <a:t> do recurso de revista, para os efeitos do caput do artigo 896-C da CLT</a:t>
            </a:r>
            <a:r>
              <a:rPr lang="pt-BR" sz="2400" dirty="0" smtClean="0">
                <a:solidFill>
                  <a:srgbClr val="002060"/>
                </a:solidFill>
              </a:rPr>
              <a:t>.</a:t>
            </a:r>
            <a:endParaRPr lang="pt-B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algn="just"/>
            <a:r>
              <a:rPr lang="pt-BR" sz="2600" b="1" u="sng" dirty="0" smtClean="0"/>
              <a:t>Qualquer Ministro</a:t>
            </a:r>
            <a:r>
              <a:rPr lang="pt-BR" sz="2600" b="1" dirty="0" smtClean="0"/>
              <a:t> – </a:t>
            </a:r>
            <a:r>
              <a:rPr lang="pt-BR" sz="2600" dirty="0" smtClean="0"/>
              <a:t>nas turmas, porém, será necessária a deliberação desta.</a:t>
            </a:r>
          </a:p>
          <a:p>
            <a:pPr algn="just"/>
            <a:r>
              <a:rPr lang="pt-BR" sz="2600" b="1" u="sng" dirty="0" smtClean="0"/>
              <a:t>Legitimidade </a:t>
            </a:r>
            <a:r>
              <a:rPr lang="pt-BR" sz="2600" b="1" u="sng" dirty="0"/>
              <a:t>dos presidentes de TRT</a:t>
            </a:r>
            <a:r>
              <a:rPr lang="pt-BR" sz="2600" dirty="0"/>
              <a:t> – inaplicabilidade dos </a:t>
            </a:r>
            <a:r>
              <a:rPr lang="pt-BR" sz="2600" dirty="0" err="1"/>
              <a:t>arts</a:t>
            </a:r>
            <a:r>
              <a:rPr lang="pt-BR" sz="2600" dirty="0"/>
              <a:t>. 543-B, § 1º e 543-C, § 1º, do CPC.</a:t>
            </a:r>
          </a:p>
          <a:p>
            <a:pPr algn="just"/>
            <a:r>
              <a:rPr lang="pt-BR" sz="2600" b="1" u="sng" dirty="0" smtClean="0"/>
              <a:t>Legitimidade </a:t>
            </a:r>
            <a:r>
              <a:rPr lang="pt-BR" sz="2600" b="1" u="sng" dirty="0"/>
              <a:t>das partes e do MPT</a:t>
            </a:r>
            <a:r>
              <a:rPr lang="pt-BR" sz="2600" dirty="0"/>
              <a:t> – não prevista. Nada impede, entretanto, que haja </a:t>
            </a:r>
            <a:r>
              <a:rPr lang="pt-BR" sz="2600" dirty="0" smtClean="0"/>
              <a:t>requerimento. Nesse caso, será admissível recurso (e qual) da decisão?</a:t>
            </a:r>
            <a:endParaRPr lang="pt-BR" sz="2600" dirty="0"/>
          </a:p>
          <a:p>
            <a:pPr algn="just"/>
            <a:endParaRPr lang="pt-BR" sz="2800" dirty="0" smtClean="0"/>
          </a:p>
          <a:p>
            <a:pPr marL="0" indent="0" algn="just">
              <a:buNone/>
            </a:pPr>
            <a:r>
              <a:rPr lang="pt-BR" b="1" dirty="0" smtClean="0">
                <a:solidFill>
                  <a:srgbClr val="C00000"/>
                </a:solidFill>
              </a:rPr>
              <a:t>6.3. </a:t>
            </a:r>
            <a:r>
              <a:rPr lang="pt-BR" b="1" u="sng" dirty="0" smtClean="0">
                <a:solidFill>
                  <a:srgbClr val="C00000"/>
                </a:solidFill>
              </a:rPr>
              <a:t>Encaminhamento à SBDI-1 pela Turma</a:t>
            </a:r>
          </a:p>
          <a:p>
            <a:pPr algn="just"/>
            <a:r>
              <a:rPr lang="pt-BR" sz="2600" b="1" u="sng" dirty="0" smtClean="0"/>
              <a:t>O </a:t>
            </a:r>
            <a:r>
              <a:rPr lang="pt-BR" sz="2600" b="1" u="sng" dirty="0"/>
              <a:t>Presidente </a:t>
            </a:r>
            <a:r>
              <a:rPr lang="pt-BR" sz="2600" b="1" u="sng" dirty="0" smtClean="0"/>
              <a:t>da Turma</a:t>
            </a:r>
            <a:r>
              <a:rPr lang="pt-BR" sz="2600" b="1" dirty="0" smtClean="0"/>
              <a:t>:</a:t>
            </a:r>
          </a:p>
          <a:p>
            <a:pPr lvl="1" algn="just"/>
            <a:r>
              <a:rPr lang="pt-BR" sz="2600" b="1" u="sng" dirty="0" smtClean="0"/>
              <a:t>encaminhará ao </a:t>
            </a:r>
            <a:r>
              <a:rPr lang="pt-BR" sz="2600" b="1" u="sng" dirty="0"/>
              <a:t>Presidente da </a:t>
            </a:r>
            <a:r>
              <a:rPr lang="pt-BR" sz="2600" b="1" u="sng" dirty="0" smtClean="0"/>
              <a:t>SBDI-1 a proposta (TST-Ato </a:t>
            </a:r>
            <a:r>
              <a:rPr lang="pt-BR" sz="2600" b="1" u="sng" dirty="0"/>
              <a:t>nº 491/2014, </a:t>
            </a:r>
            <a:r>
              <a:rPr lang="pt-BR" sz="2600" b="1" u="sng" dirty="0" smtClean="0"/>
              <a:t>9º).</a:t>
            </a:r>
            <a:endParaRPr lang="pt-BR" sz="2600" b="1" dirty="0" smtClean="0"/>
          </a:p>
          <a:p>
            <a:pPr lvl="1" algn="just"/>
            <a:r>
              <a:rPr lang="pt-BR" sz="2600" b="1" u="sng" dirty="0" smtClean="0"/>
              <a:t>comunicação os Presidentes </a:t>
            </a:r>
            <a:r>
              <a:rPr lang="pt-BR" sz="2600" b="1" u="sng" dirty="0"/>
              <a:t>de </a:t>
            </a:r>
            <a:r>
              <a:rPr lang="pt-BR" sz="2600" b="1" u="sng" dirty="0" smtClean="0"/>
              <a:t>Turma </a:t>
            </a:r>
            <a:r>
              <a:rPr lang="pt-BR" sz="2600" b="1" u="sng" dirty="0"/>
              <a:t>(CLT, 896, § 2º</a:t>
            </a:r>
            <a:r>
              <a:rPr lang="pt-BR" sz="2600" b="1" u="sng" dirty="0" smtClean="0"/>
              <a:t>)</a:t>
            </a:r>
            <a:r>
              <a:rPr lang="pt-BR" sz="2600" dirty="0" smtClean="0"/>
              <a:t>.</a:t>
            </a:r>
            <a:endParaRPr lang="pt-BR" sz="2600" dirty="0"/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rgbClr val="C00000"/>
                </a:solidFill>
              </a:rPr>
              <a:t>2.3</a:t>
            </a:r>
            <a:r>
              <a:rPr lang="pt-BR" b="1" dirty="0">
                <a:solidFill>
                  <a:srgbClr val="C00000"/>
                </a:solidFill>
              </a:rPr>
              <a:t>.</a:t>
            </a:r>
            <a:r>
              <a:rPr lang="pt-BR" dirty="0">
                <a:solidFill>
                  <a:srgbClr val="C00000"/>
                </a:solidFill>
              </a:rPr>
              <a:t> </a:t>
            </a:r>
            <a:r>
              <a:rPr lang="pt-BR" b="1" u="sng" dirty="0">
                <a:solidFill>
                  <a:srgbClr val="C00000"/>
                </a:solidFill>
              </a:rPr>
              <a:t>Isolamento dos atos processuais e recursos (</a:t>
            </a:r>
            <a:r>
              <a:rPr lang="pt-BR" b="1" i="1" u="sng" dirty="0">
                <a:solidFill>
                  <a:srgbClr val="C00000"/>
                </a:solidFill>
              </a:rPr>
              <a:t>tempus </a:t>
            </a:r>
            <a:r>
              <a:rPr lang="pt-BR" b="1" i="1" u="sng" dirty="0" err="1">
                <a:solidFill>
                  <a:srgbClr val="C00000"/>
                </a:solidFill>
              </a:rPr>
              <a:t>regit</a:t>
            </a:r>
            <a:r>
              <a:rPr lang="pt-BR" b="1" i="1" u="sng" dirty="0">
                <a:solidFill>
                  <a:srgbClr val="C00000"/>
                </a:solidFill>
              </a:rPr>
              <a:t> </a:t>
            </a:r>
            <a:r>
              <a:rPr lang="pt-BR" b="1" i="1" u="sng" dirty="0" err="1">
                <a:solidFill>
                  <a:srgbClr val="C00000"/>
                </a:solidFill>
              </a:rPr>
              <a:t>actum</a:t>
            </a:r>
            <a:r>
              <a:rPr lang="pt-BR" b="1" u="sng" dirty="0" smtClean="0">
                <a:solidFill>
                  <a:srgbClr val="C00000"/>
                </a:solidFill>
              </a:rPr>
              <a:t>)</a:t>
            </a:r>
            <a:endParaRPr lang="pt-BR" dirty="0">
              <a:solidFill>
                <a:srgbClr val="C00000"/>
              </a:solidFill>
            </a:endParaRPr>
          </a:p>
          <a:p>
            <a:pPr marL="800100" lvl="2" indent="0" algn="just">
              <a:buNone/>
            </a:pPr>
            <a:r>
              <a:rPr lang="pt-BR" sz="2800" b="1" dirty="0">
                <a:solidFill>
                  <a:srgbClr val="002060"/>
                </a:solidFill>
              </a:rPr>
              <a:t>TST-Ato nº 491/2014, 1º</a:t>
            </a:r>
            <a:r>
              <a:rPr lang="pt-BR" sz="2800" dirty="0">
                <a:solidFill>
                  <a:srgbClr val="002060"/>
                </a:solidFill>
              </a:rPr>
              <a:t>. A Lei 13.015, de 21 de julho de 2014, </a:t>
            </a:r>
            <a:r>
              <a:rPr lang="pt-BR" sz="2800" b="1" u="sng" dirty="0">
                <a:solidFill>
                  <a:srgbClr val="002060"/>
                </a:solidFill>
              </a:rPr>
              <a:t>aplica-se aos recursos interpostos das decisões publicadas</a:t>
            </a:r>
            <a:r>
              <a:rPr lang="pt-BR" sz="2800" dirty="0">
                <a:solidFill>
                  <a:srgbClr val="002060"/>
                </a:solidFill>
              </a:rPr>
              <a:t> a partir da data de sua vigência.</a:t>
            </a:r>
          </a:p>
          <a:p>
            <a:pPr algn="just"/>
            <a:r>
              <a:rPr lang="pt-BR" b="1" u="sng" dirty="0" smtClean="0"/>
              <a:t>Decisões </a:t>
            </a:r>
            <a:r>
              <a:rPr lang="pt-BR" b="1" u="sng" dirty="0"/>
              <a:t>publicadas</a:t>
            </a:r>
            <a:r>
              <a:rPr lang="pt-BR" b="1" dirty="0"/>
              <a:t>!!!</a:t>
            </a:r>
            <a:endParaRPr lang="pt-BR" dirty="0"/>
          </a:p>
          <a:p>
            <a:pPr algn="just"/>
            <a:r>
              <a:rPr lang="pt-BR" b="1" u="sng" dirty="0" smtClean="0"/>
              <a:t>Data </a:t>
            </a:r>
            <a:r>
              <a:rPr lang="pt-BR" b="1" u="sng" dirty="0"/>
              <a:t>da intimação da </a:t>
            </a:r>
            <a:r>
              <a:rPr lang="pt-BR" b="1" u="sng" dirty="0" smtClean="0"/>
              <a:t>decisão</a:t>
            </a:r>
            <a:r>
              <a:rPr lang="pt-BR" b="1" dirty="0" smtClean="0"/>
              <a:t>.</a:t>
            </a:r>
            <a:endParaRPr lang="pt-BR" dirty="0"/>
          </a:p>
          <a:p>
            <a:pPr algn="just"/>
            <a:r>
              <a:rPr lang="pt-BR" b="1" u="sng" dirty="0" smtClean="0"/>
              <a:t>STJ</a:t>
            </a:r>
            <a:r>
              <a:rPr lang="pt-BR" b="1" dirty="0"/>
              <a:t>:</a:t>
            </a:r>
            <a:endParaRPr lang="pt-BR" dirty="0"/>
          </a:p>
          <a:p>
            <a:pPr marL="800100" lvl="2" indent="0" algn="just">
              <a:buNone/>
            </a:pPr>
            <a:r>
              <a:rPr lang="pt-BR" b="1" dirty="0">
                <a:solidFill>
                  <a:srgbClr val="002060"/>
                </a:solidFill>
              </a:rPr>
              <a:t>“</a:t>
            </a:r>
            <a:r>
              <a:rPr lang="pt-BR" dirty="0">
                <a:solidFill>
                  <a:srgbClr val="002060"/>
                </a:solidFill>
              </a:rPr>
              <a:t>É firme nesta corte o entendimento de que, em matéria de direito processual civil (intertemporal), no concernente às hipóteses de cabimento de recurso, aplica-se a Lei vigente ao tempo da sessão de julgamento e não da publicação do acórdão” (STJ-AERESP-200501628534, CE</a:t>
            </a:r>
            <a:r>
              <a:rPr lang="pt-BR" dirty="0" smtClean="0">
                <a:solidFill>
                  <a:srgbClr val="002060"/>
                </a:solidFill>
              </a:rPr>
              <a:t>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42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rgbClr val="C00000"/>
                </a:solidFill>
              </a:rPr>
              <a:t>6.4. </a:t>
            </a:r>
            <a:r>
              <a:rPr lang="pt-BR" b="1" u="sng" dirty="0" smtClean="0">
                <a:solidFill>
                  <a:srgbClr val="C00000"/>
                </a:solidFill>
              </a:rPr>
              <a:t>Deliberação definitiva pela SBDI-1</a:t>
            </a:r>
            <a:endParaRPr lang="pt-BR" b="1" u="sng" dirty="0">
              <a:solidFill>
                <a:srgbClr val="C00000"/>
              </a:solidFill>
            </a:endParaRPr>
          </a:p>
          <a:p>
            <a:pPr marL="1257300" lvl="3" indent="0" algn="just">
              <a:buNone/>
            </a:pPr>
            <a:r>
              <a:rPr lang="pt-BR" sz="2600" b="1" dirty="0" smtClean="0">
                <a:solidFill>
                  <a:srgbClr val="002060"/>
                </a:solidFill>
              </a:rPr>
              <a:t>TST-Ato </a:t>
            </a:r>
            <a:r>
              <a:rPr lang="pt-BR" sz="2600" b="1" dirty="0">
                <a:solidFill>
                  <a:srgbClr val="002060"/>
                </a:solidFill>
              </a:rPr>
              <a:t>nº 491/2014, 9º, Parágrafo único. </a:t>
            </a:r>
            <a:r>
              <a:rPr lang="pt-BR" sz="2600" dirty="0">
                <a:solidFill>
                  <a:srgbClr val="002060"/>
                </a:solidFill>
              </a:rPr>
              <a:t>O </a:t>
            </a:r>
            <a:r>
              <a:rPr lang="pt-BR" sz="2600" b="1" u="sng" dirty="0">
                <a:solidFill>
                  <a:srgbClr val="002060"/>
                </a:solidFill>
              </a:rPr>
              <a:t>Presidente da Subseção submeterá a proposta ao colegiado</a:t>
            </a:r>
            <a:r>
              <a:rPr lang="pt-BR" sz="2600" b="1" dirty="0">
                <a:solidFill>
                  <a:srgbClr val="002060"/>
                </a:solidFill>
              </a:rPr>
              <a:t> </a:t>
            </a:r>
            <a:r>
              <a:rPr lang="pt-BR" sz="2600" dirty="0">
                <a:solidFill>
                  <a:srgbClr val="002060"/>
                </a:solidFill>
              </a:rPr>
              <a:t>no prazo máximo de 30 dias de seu recebimento, após o que:</a:t>
            </a:r>
          </a:p>
          <a:p>
            <a:pPr algn="just"/>
            <a:r>
              <a:rPr lang="pt-BR" sz="2800" b="1" u="sng" dirty="0" smtClean="0"/>
              <a:t>Prazo </a:t>
            </a:r>
            <a:r>
              <a:rPr lang="pt-BR" sz="2800" b="1" u="sng" dirty="0"/>
              <a:t>para </a:t>
            </a:r>
            <a:r>
              <a:rPr lang="pt-BR" sz="2800" b="1" u="sng" dirty="0" smtClean="0"/>
              <a:t>a </a:t>
            </a:r>
            <a:r>
              <a:rPr lang="pt-BR" sz="2800" b="1" u="sng" dirty="0"/>
              <a:t>deliberação</a:t>
            </a:r>
            <a:r>
              <a:rPr lang="pt-BR" sz="2800" dirty="0"/>
              <a:t> </a:t>
            </a:r>
            <a:r>
              <a:rPr lang="pt-BR" sz="2800" dirty="0" smtClean="0"/>
              <a:t>– </a:t>
            </a:r>
            <a:r>
              <a:rPr lang="pt-BR" sz="2800" dirty="0"/>
              <a:t>30 dias (Ato 491/2014, 9º, parágrafo único).</a:t>
            </a:r>
          </a:p>
          <a:p>
            <a:pPr algn="just"/>
            <a:r>
              <a:rPr lang="pt-BR" sz="2800" b="1" i="1" u="sng" dirty="0" err="1" smtClean="0"/>
              <a:t>Quorum</a:t>
            </a:r>
            <a:r>
              <a:rPr lang="pt-BR" sz="2800" b="1" u="sng" dirty="0" smtClean="0"/>
              <a:t> </a:t>
            </a:r>
            <a:r>
              <a:rPr lang="pt-BR" sz="2800" b="1" u="sng" dirty="0"/>
              <a:t>de </a:t>
            </a:r>
            <a:r>
              <a:rPr lang="pt-BR" sz="2800" b="1" u="sng" dirty="0" smtClean="0"/>
              <a:t>deliberação</a:t>
            </a:r>
            <a:r>
              <a:rPr lang="pt-BR" sz="2800" dirty="0" smtClean="0"/>
              <a:t>.</a:t>
            </a:r>
          </a:p>
          <a:p>
            <a:pPr marL="1257300" lvl="3" indent="0" algn="just">
              <a:buNone/>
            </a:pPr>
            <a:r>
              <a:rPr lang="pt-BR" sz="2400" b="1" dirty="0" smtClean="0">
                <a:solidFill>
                  <a:srgbClr val="002060"/>
                </a:solidFill>
              </a:rPr>
              <a:t>CLT</a:t>
            </a:r>
            <a:r>
              <a:rPr lang="pt-BR" sz="2400" b="1" dirty="0">
                <a:solidFill>
                  <a:srgbClr val="002060"/>
                </a:solidFill>
              </a:rPr>
              <a:t>, 896-C. </a:t>
            </a:r>
            <a:r>
              <a:rPr lang="pt-BR" sz="2400" b="1" dirty="0" smtClean="0">
                <a:solidFill>
                  <a:srgbClr val="002060"/>
                </a:solidFill>
              </a:rPr>
              <a:t>(…) </a:t>
            </a:r>
            <a:r>
              <a:rPr lang="pt-BR" sz="2400" dirty="0">
                <a:solidFill>
                  <a:srgbClr val="002060"/>
                </a:solidFill>
              </a:rPr>
              <a:t>a questão poderá ser afetada</a:t>
            </a:r>
            <a:r>
              <a:rPr lang="pt-BR" sz="2400" b="1" dirty="0">
                <a:solidFill>
                  <a:srgbClr val="002060"/>
                </a:solidFill>
              </a:rPr>
              <a:t> </a:t>
            </a:r>
            <a:r>
              <a:rPr lang="pt-BR" sz="2400" dirty="0" smtClean="0">
                <a:solidFill>
                  <a:srgbClr val="002060"/>
                </a:solidFill>
              </a:rPr>
              <a:t>(…) </a:t>
            </a:r>
            <a:r>
              <a:rPr lang="pt-BR" sz="2400" b="1" u="sng" dirty="0" smtClean="0">
                <a:solidFill>
                  <a:srgbClr val="002060"/>
                </a:solidFill>
              </a:rPr>
              <a:t>por </a:t>
            </a:r>
            <a:r>
              <a:rPr lang="pt-BR" sz="2400" b="1" u="sng" dirty="0">
                <a:solidFill>
                  <a:srgbClr val="002060"/>
                </a:solidFill>
              </a:rPr>
              <a:t>decisão da maioria simples de seus </a:t>
            </a:r>
            <a:r>
              <a:rPr lang="pt-BR" sz="2400" b="1" u="sng" dirty="0" smtClean="0">
                <a:solidFill>
                  <a:srgbClr val="002060"/>
                </a:solidFill>
              </a:rPr>
              <a:t>membros</a:t>
            </a:r>
            <a:r>
              <a:rPr lang="pt-BR" sz="2400" b="1" dirty="0" smtClean="0">
                <a:solidFill>
                  <a:srgbClr val="002060"/>
                </a:solidFill>
              </a:rPr>
              <a:t> </a:t>
            </a:r>
            <a:r>
              <a:rPr lang="pt-BR" sz="2400" dirty="0" smtClean="0">
                <a:solidFill>
                  <a:srgbClr val="002060"/>
                </a:solidFill>
              </a:rPr>
              <a:t>(…)</a:t>
            </a:r>
            <a:r>
              <a:rPr lang="pt-BR" sz="2400" b="1" dirty="0" smtClean="0">
                <a:solidFill>
                  <a:srgbClr val="002060"/>
                </a:solidFill>
              </a:rPr>
              <a:t>.</a:t>
            </a:r>
            <a:endParaRPr lang="pt-BR" sz="2400" dirty="0">
              <a:solidFill>
                <a:srgbClr val="002060"/>
              </a:solidFill>
            </a:endParaRPr>
          </a:p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TST-Ato nº 491/2014, 9º, Parágrafo único, I - </a:t>
            </a:r>
            <a:r>
              <a:rPr lang="pt-BR" sz="2400" b="1" u="sng" dirty="0">
                <a:solidFill>
                  <a:srgbClr val="002060"/>
                </a:solidFill>
              </a:rPr>
              <a:t>acolhida a proposta, por maioria </a:t>
            </a:r>
            <a:r>
              <a:rPr lang="pt-BR" sz="2400" b="1" u="sng" dirty="0" smtClean="0">
                <a:solidFill>
                  <a:srgbClr val="002060"/>
                </a:solidFill>
              </a:rPr>
              <a:t>simples</a:t>
            </a:r>
            <a:r>
              <a:rPr lang="pt-BR" sz="2400" b="1" dirty="0">
                <a:solidFill>
                  <a:srgbClr val="002060"/>
                </a:solidFill>
              </a:rPr>
              <a:t> </a:t>
            </a:r>
            <a:r>
              <a:rPr lang="pt-BR" sz="2400" dirty="0" smtClean="0">
                <a:solidFill>
                  <a:srgbClr val="002060"/>
                </a:solidFill>
              </a:rPr>
              <a:t>(…).</a:t>
            </a:r>
            <a:endParaRPr lang="pt-BR" sz="2400" dirty="0">
              <a:solidFill>
                <a:srgbClr val="002060"/>
              </a:solidFill>
            </a:endParaRPr>
          </a:p>
          <a:p>
            <a:pPr lvl="1" algn="just"/>
            <a:r>
              <a:rPr lang="pt-BR" sz="2400" b="1" u="sng" dirty="0" smtClean="0"/>
              <a:t>Maioria </a:t>
            </a:r>
            <a:r>
              <a:rPr lang="pt-BR" sz="2400" b="1" u="sng" dirty="0"/>
              <a:t>simples </a:t>
            </a:r>
            <a:r>
              <a:rPr lang="pt-BR" sz="2400" b="1" u="sng" dirty="0" smtClean="0"/>
              <a:t>ou </a:t>
            </a:r>
            <a:r>
              <a:rPr lang="pt-BR" sz="2400" b="1" u="sng" dirty="0"/>
              <a:t>maioria </a:t>
            </a:r>
            <a:r>
              <a:rPr lang="pt-BR" sz="2400" b="1" u="sng" dirty="0" smtClean="0"/>
              <a:t>absoluta?</a:t>
            </a:r>
            <a:r>
              <a:rPr lang="pt-BR" sz="2400" dirty="0" smtClean="0"/>
              <a:t> (composição – 14 Ministros)</a:t>
            </a:r>
            <a:endParaRPr lang="pt-BR" sz="2400" dirty="0"/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algn="just"/>
            <a:r>
              <a:rPr lang="pt-BR" sz="2800" b="1" u="sng" dirty="0" smtClean="0"/>
              <a:t>Deliberação </a:t>
            </a:r>
            <a:r>
              <a:rPr lang="pt-BR" sz="2800" b="1" u="sng" dirty="0"/>
              <a:t>negativa</a:t>
            </a:r>
            <a:r>
              <a:rPr lang="pt-BR" sz="2800" dirty="0"/>
              <a:t> – devolução dos autos à Turma para julgamento do </a:t>
            </a:r>
            <a:r>
              <a:rPr lang="pt-BR" sz="2800" dirty="0" smtClean="0"/>
              <a:t>RR </a:t>
            </a:r>
            <a:r>
              <a:rPr lang="pt-BR" sz="2800" dirty="0"/>
              <a:t>(Ato 491/2014, 9º, parágrafo único, III).</a:t>
            </a:r>
          </a:p>
          <a:p>
            <a:pPr algn="just"/>
            <a:r>
              <a:rPr lang="pt-BR" sz="2800" b="1" dirty="0" smtClean="0"/>
              <a:t>Deliberação positiva:</a:t>
            </a:r>
          </a:p>
          <a:p>
            <a:pPr lvl="1" algn="just"/>
            <a:r>
              <a:rPr lang="pt-BR" b="1" u="sng" dirty="0" smtClean="0"/>
              <a:t>nova deliberação</a:t>
            </a:r>
            <a:r>
              <a:rPr lang="pt-BR" dirty="0" smtClean="0"/>
              <a:t> – definir o órgão julgador: SBDI-1 ou TP (Ato 491/2014, 9º, parágrafo único, I).</a:t>
            </a:r>
          </a:p>
          <a:p>
            <a:pPr lvl="1" algn="just"/>
            <a:r>
              <a:rPr lang="pt-BR" b="1" u="sng" dirty="0" smtClean="0"/>
              <a:t>afetação de outros recursos</a:t>
            </a:r>
            <a:r>
              <a:rPr lang="pt-BR" b="1" dirty="0"/>
              <a:t> </a:t>
            </a:r>
            <a:r>
              <a:rPr lang="pt-BR" b="1" dirty="0" smtClean="0"/>
              <a:t>– </a:t>
            </a:r>
            <a:r>
              <a:rPr lang="pt-BR" sz="2800" dirty="0" smtClean="0"/>
              <a:t>um </a:t>
            </a:r>
            <a:r>
              <a:rPr lang="pt-BR" sz="2800" dirty="0"/>
              <a:t>recurso de cada relator</a:t>
            </a:r>
            <a:r>
              <a:rPr lang="pt-BR" sz="2800" dirty="0" smtClean="0"/>
              <a:t>? (STJ-Res</a:t>
            </a:r>
            <a:r>
              <a:rPr lang="pt-BR" sz="2800" dirty="0"/>
              <a:t>. 8/2008, 1º, § </a:t>
            </a:r>
            <a:r>
              <a:rPr lang="pt-BR" sz="2800" dirty="0" smtClean="0"/>
              <a:t>1º)</a:t>
            </a:r>
            <a:r>
              <a:rPr lang="pt-BR" sz="2800" b="1" dirty="0" smtClean="0"/>
              <a:t>.</a:t>
            </a:r>
          </a:p>
          <a:p>
            <a:pPr lvl="1" algn="just"/>
            <a:endParaRPr lang="pt-BR" b="1" dirty="0"/>
          </a:p>
          <a:p>
            <a:pPr marL="0" indent="0" algn="just">
              <a:buNone/>
            </a:pPr>
            <a:r>
              <a:rPr lang="pt-BR" sz="2800" b="1" dirty="0" smtClean="0">
                <a:solidFill>
                  <a:srgbClr val="C00000"/>
                </a:solidFill>
              </a:rPr>
              <a:t>6.5. </a:t>
            </a:r>
            <a:r>
              <a:rPr lang="pt-BR" sz="2800" b="1" u="sng" dirty="0" smtClean="0">
                <a:solidFill>
                  <a:srgbClr val="C00000"/>
                </a:solidFill>
              </a:rPr>
              <a:t>Distribuição – relator e revisor (CLT</a:t>
            </a:r>
            <a:r>
              <a:rPr lang="pt-BR" sz="2800" b="1" u="sng" dirty="0">
                <a:solidFill>
                  <a:srgbClr val="C00000"/>
                </a:solidFill>
              </a:rPr>
              <a:t>, 896-C, § 6º; Ato 491/2014, 9º, parágrafo único, </a:t>
            </a:r>
            <a:r>
              <a:rPr lang="pt-BR" sz="2800" b="1" u="sng" dirty="0" smtClean="0">
                <a:solidFill>
                  <a:srgbClr val="C00000"/>
                </a:solidFill>
              </a:rPr>
              <a:t>II)</a:t>
            </a:r>
            <a:endParaRPr lang="pt-BR" sz="2800" b="1" u="sng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pt-BR" sz="2800" dirty="0"/>
              <a:t> </a:t>
            </a:r>
            <a:endParaRPr lang="pt-BR" sz="2000" dirty="0"/>
          </a:p>
          <a:p>
            <a:pPr lvl="1"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b="1" dirty="0" smtClean="0">
                <a:solidFill>
                  <a:srgbClr val="C00000"/>
                </a:solidFill>
              </a:rPr>
              <a:t>6.6. </a:t>
            </a:r>
            <a:r>
              <a:rPr lang="pt-BR" sz="2800" b="1" u="heavy" dirty="0" smtClean="0">
                <a:solidFill>
                  <a:srgbClr val="C00000"/>
                </a:solidFill>
              </a:rPr>
              <a:t>Suspensão dos recursos (e demandas) nos TRTs e VT</a:t>
            </a:r>
            <a:endParaRPr lang="pt-BR" sz="2800" b="1" u="heavy" dirty="0">
              <a:solidFill>
                <a:srgbClr val="C00000"/>
              </a:solidFill>
            </a:endParaRPr>
          </a:p>
          <a:p>
            <a:pPr algn="just"/>
            <a:r>
              <a:rPr lang="pt-BR" sz="2800" b="1" u="sng" dirty="0" smtClean="0"/>
              <a:t>O </a:t>
            </a:r>
            <a:r>
              <a:rPr lang="pt-BR" sz="2800" b="1" u="sng" dirty="0"/>
              <a:t>presidente do TST oficiará aos presidentes dos TRTs para que estes</a:t>
            </a:r>
            <a:r>
              <a:rPr lang="pt-BR" sz="2800" dirty="0"/>
              <a:t>:</a:t>
            </a:r>
          </a:p>
          <a:p>
            <a:pPr lvl="1" algn="just"/>
            <a:r>
              <a:rPr lang="pt-BR" b="1" u="sng" dirty="0" smtClean="0"/>
              <a:t>suspendam </a:t>
            </a:r>
            <a:r>
              <a:rPr lang="pt-BR" b="1" u="sng" dirty="0"/>
              <a:t>a tramitação dos RR </a:t>
            </a:r>
            <a:r>
              <a:rPr lang="pt-BR" b="1" u="sng" dirty="0" smtClean="0"/>
              <a:t>(e RO-TST)</a:t>
            </a:r>
            <a:r>
              <a:rPr lang="pt-BR" dirty="0" smtClean="0"/>
              <a:t> </a:t>
            </a:r>
            <a:r>
              <a:rPr lang="pt-BR" dirty="0"/>
              <a:t>até o pronunciamento definitivo do TST (CLT, 896-C, § 3º</a:t>
            </a:r>
            <a:r>
              <a:rPr lang="pt-BR" dirty="0" smtClean="0"/>
              <a:t>). </a:t>
            </a:r>
            <a:r>
              <a:rPr lang="pt-BR" sz="2800" u="sng" dirty="0" smtClean="0"/>
              <a:t>Trata-se </a:t>
            </a:r>
            <a:r>
              <a:rPr lang="pt-BR" sz="2800" u="sng" dirty="0"/>
              <a:t>de ordem </a:t>
            </a:r>
            <a:r>
              <a:rPr lang="pt-BR" sz="2800" u="sng" dirty="0" smtClean="0"/>
              <a:t>para não </a:t>
            </a:r>
            <a:r>
              <a:rPr lang="pt-BR" sz="2800" u="sng" dirty="0"/>
              <a:t>emissão de juízo de </a:t>
            </a:r>
            <a:r>
              <a:rPr lang="pt-BR" sz="2800" u="sng" dirty="0" smtClean="0"/>
              <a:t>admissibilidade</a:t>
            </a:r>
            <a:r>
              <a:rPr lang="pt-BR" sz="2800" dirty="0" smtClean="0"/>
              <a:t>, </a:t>
            </a:r>
            <a:r>
              <a:rPr lang="pt-BR" sz="2800" dirty="0"/>
              <a:t>exceto se o recurso for intempestivo</a:t>
            </a:r>
            <a:r>
              <a:rPr lang="pt-BR" sz="2800" dirty="0" smtClean="0"/>
              <a:t>.</a:t>
            </a:r>
            <a:endParaRPr lang="pt-BR" sz="2800" dirty="0"/>
          </a:p>
          <a:p>
            <a:pPr marL="1714500" lvl="4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NCPC, 1.035, § 2º. </a:t>
            </a:r>
            <a:r>
              <a:rPr lang="pt-BR" sz="2400" b="1" u="sng" dirty="0">
                <a:solidFill>
                  <a:srgbClr val="002060"/>
                </a:solidFill>
              </a:rPr>
              <a:t>O interessado pode requerer</a:t>
            </a:r>
            <a:r>
              <a:rPr lang="pt-BR" sz="2400" dirty="0">
                <a:solidFill>
                  <a:srgbClr val="002060"/>
                </a:solidFill>
              </a:rPr>
              <a:t>, ao presidente ou vice-presidente, que </a:t>
            </a:r>
            <a:r>
              <a:rPr lang="pt-BR" sz="2400" b="1" u="sng" dirty="0">
                <a:solidFill>
                  <a:srgbClr val="002060"/>
                </a:solidFill>
              </a:rPr>
              <a:t>exclua da decisão de sobrestamento e inadmita o recurso especial ou recurso extraordinário que tenha sido interposto intempestivamente</a:t>
            </a:r>
            <a:r>
              <a:rPr lang="pt-BR" sz="2400" dirty="0">
                <a:solidFill>
                  <a:srgbClr val="002060"/>
                </a:solidFill>
              </a:rPr>
              <a:t>. O recorrente deverá ser ouvido para, em cinco dias, manifestar-se sobre esse requerimento</a:t>
            </a:r>
            <a:r>
              <a:rPr lang="pt-BR" sz="2400" dirty="0" smtClean="0">
                <a:solidFill>
                  <a:srgbClr val="002060"/>
                </a:solidFill>
              </a:rPr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lvl="1" algn="just"/>
            <a:r>
              <a:rPr lang="pt-BR" sz="2600" b="1" u="sng" dirty="0" smtClean="0"/>
              <a:t>oficiem aos </a:t>
            </a:r>
            <a:r>
              <a:rPr lang="pt-BR" sz="2600" b="1" u="sng" dirty="0"/>
              <a:t>integrantes do tribunal para que, na condição de relatores, suspendam o julgamento de RO, AP e demandas originárias contendo a matéria afetada (Ato 491/2014, </a:t>
            </a:r>
            <a:r>
              <a:rPr lang="pt-BR" sz="2600" b="1" u="sng" dirty="0" smtClean="0"/>
              <a:t>10 e 18).</a:t>
            </a:r>
            <a:endParaRPr lang="pt-BR" sz="2600" b="1" u="sng" dirty="0"/>
          </a:p>
          <a:p>
            <a:pPr marL="1257300" lvl="3" indent="0" algn="just">
              <a:buNone/>
            </a:pPr>
            <a:r>
              <a:rPr lang="pt-BR" sz="2400" b="1" dirty="0" smtClean="0">
                <a:solidFill>
                  <a:srgbClr val="002060"/>
                </a:solidFill>
              </a:rPr>
              <a:t>TST-Ato </a:t>
            </a:r>
            <a:r>
              <a:rPr lang="pt-BR" sz="2400" b="1" dirty="0">
                <a:solidFill>
                  <a:srgbClr val="002060"/>
                </a:solidFill>
              </a:rPr>
              <a:t>nº 491/2014, 10. </a:t>
            </a:r>
            <a:r>
              <a:rPr lang="pt-BR" sz="2400" dirty="0">
                <a:solidFill>
                  <a:srgbClr val="002060"/>
                </a:solidFill>
              </a:rPr>
              <a:t>Compete ao Presidente do respectivo Tribunal Regional do Trabalho determinar a </a:t>
            </a:r>
            <a:r>
              <a:rPr lang="pt-BR" sz="2400" b="1" u="sng" dirty="0">
                <a:solidFill>
                  <a:srgbClr val="002060"/>
                </a:solidFill>
              </a:rPr>
              <a:t>suspensão</a:t>
            </a:r>
            <a:r>
              <a:rPr lang="pt-BR" sz="2400" dirty="0">
                <a:solidFill>
                  <a:srgbClr val="002060"/>
                </a:solidFill>
              </a:rPr>
              <a:t> de que trata o § 3º do artigo 896 da CLT </a:t>
            </a:r>
            <a:r>
              <a:rPr lang="pt-BR" sz="2400" b="1" u="sng" dirty="0">
                <a:solidFill>
                  <a:srgbClr val="002060"/>
                </a:solidFill>
              </a:rPr>
              <a:t>dos recursos interpostos contra as sentenças em casos idênticos aos afetados como recursos repetitivos</a:t>
            </a:r>
            <a:r>
              <a:rPr lang="pt-BR" sz="2400" b="1" dirty="0" smtClean="0">
                <a:solidFill>
                  <a:srgbClr val="002060"/>
                </a:solidFill>
              </a:rPr>
              <a:t>.</a:t>
            </a:r>
          </a:p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TST-Ato nº 491/2014, 18.</a:t>
            </a:r>
            <a:r>
              <a:rPr lang="pt-BR" sz="2400" dirty="0">
                <a:solidFill>
                  <a:srgbClr val="002060"/>
                </a:solidFill>
              </a:rPr>
              <a:t> As partes deverão ser intimadas da decisão de </a:t>
            </a:r>
            <a:r>
              <a:rPr lang="pt-BR" sz="2400" b="1" u="sng" dirty="0">
                <a:solidFill>
                  <a:srgbClr val="002060"/>
                </a:solidFill>
              </a:rPr>
              <a:t>suspensão</a:t>
            </a:r>
            <a:r>
              <a:rPr lang="pt-BR" sz="2400" b="1" dirty="0">
                <a:solidFill>
                  <a:srgbClr val="002060"/>
                </a:solidFill>
              </a:rPr>
              <a:t> </a:t>
            </a:r>
            <a:r>
              <a:rPr lang="pt-BR" sz="2400" dirty="0">
                <a:solidFill>
                  <a:srgbClr val="002060"/>
                </a:solidFill>
              </a:rPr>
              <a:t>de seu processo, </a:t>
            </a:r>
            <a:r>
              <a:rPr lang="pt-BR" sz="2400" b="1" u="sng" dirty="0">
                <a:solidFill>
                  <a:srgbClr val="002060"/>
                </a:solidFill>
              </a:rPr>
              <a:t>a ser proferida pelo respectivo Relator</a:t>
            </a:r>
            <a:r>
              <a:rPr lang="pt-BR" sz="2400" b="1" dirty="0">
                <a:solidFill>
                  <a:srgbClr val="002060"/>
                </a:solidFill>
              </a:rPr>
              <a:t>.</a:t>
            </a:r>
            <a:endParaRPr lang="pt-BR" sz="2400" dirty="0">
              <a:solidFill>
                <a:srgbClr val="002060"/>
              </a:solidFill>
            </a:endParaRPr>
          </a:p>
          <a:p>
            <a:pPr lvl="1" algn="just"/>
            <a:r>
              <a:rPr lang="pt-BR" sz="2600" b="1" u="sng" dirty="0" smtClean="0"/>
              <a:t>oficiem aos </a:t>
            </a:r>
            <a:r>
              <a:rPr lang="pt-BR" sz="2600" b="1" u="sng" dirty="0"/>
              <a:t>juízes </a:t>
            </a:r>
            <a:r>
              <a:rPr lang="pt-BR" sz="2600" b="1" u="sng" dirty="0" smtClean="0"/>
              <a:t>das VT Trabalho </a:t>
            </a:r>
            <a:r>
              <a:rPr lang="pt-BR" sz="2600" b="1" u="sng" dirty="0"/>
              <a:t>para que suspendam o julgamento de demandas contendo a matéria afetada (interpretação do ato 491/2014, 21, III</a:t>
            </a:r>
            <a:r>
              <a:rPr lang="pt-BR" sz="2600" b="1" u="sng" dirty="0" smtClean="0"/>
              <a:t>).</a:t>
            </a:r>
            <a:endParaRPr lang="pt-BR" sz="2600" b="1" u="sng" dirty="0"/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TST-Ato nº 491/2014, 21, III – </a:t>
            </a:r>
            <a:r>
              <a:rPr lang="pt-BR" sz="2400" dirty="0">
                <a:solidFill>
                  <a:srgbClr val="002060"/>
                </a:solidFill>
              </a:rPr>
              <a:t>os </a:t>
            </a:r>
            <a:r>
              <a:rPr lang="pt-BR" sz="2400" b="1" u="sng" dirty="0">
                <a:solidFill>
                  <a:srgbClr val="002060"/>
                </a:solidFill>
              </a:rPr>
              <a:t>processos suspensos em primeiro e segundo graus de jurisdição</a:t>
            </a:r>
            <a:r>
              <a:rPr lang="pt-BR" sz="2400" dirty="0">
                <a:solidFill>
                  <a:srgbClr val="002060"/>
                </a:solidFill>
              </a:rPr>
              <a:t> retomarão o curso para julgamento e aplicação da tese firmada pelo Tribunal Superior.</a:t>
            </a:r>
          </a:p>
          <a:p>
            <a:pPr algn="just"/>
            <a:r>
              <a:rPr lang="pt-BR" sz="2800" b="1" u="sng" dirty="0" smtClean="0"/>
              <a:t>Recursos </a:t>
            </a:r>
            <a:r>
              <a:rPr lang="pt-BR" sz="2800" b="1" u="sng" dirty="0"/>
              <a:t>e demandas com matérias afetadas e matérias não afetadas</a:t>
            </a:r>
            <a:r>
              <a:rPr lang="pt-BR" sz="2800" dirty="0"/>
              <a:t> – Lei 13.015/2014 nada diz. TST-Ato n. 491/2014, 21, § 4º, sugere suspensão é integral.</a:t>
            </a:r>
          </a:p>
          <a:p>
            <a:pPr marL="1371600" lvl="6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TST-Ato nº 491/2014, 21, § 4º. </a:t>
            </a:r>
            <a:r>
              <a:rPr lang="pt-BR" sz="2400" b="1" u="sng" dirty="0">
                <a:solidFill>
                  <a:srgbClr val="002060"/>
                </a:solidFill>
              </a:rPr>
              <a:t>Quando for alterado o acórdão divergente</a:t>
            </a:r>
            <a:r>
              <a:rPr lang="pt-BR" sz="2400" b="1" dirty="0">
                <a:solidFill>
                  <a:srgbClr val="002060"/>
                </a:solidFill>
              </a:rPr>
              <a:t> </a:t>
            </a:r>
            <a:r>
              <a:rPr lang="pt-BR" sz="2400" dirty="0">
                <a:solidFill>
                  <a:srgbClr val="002060"/>
                </a:solidFill>
              </a:rPr>
              <a:t>na forma do parágrafo anterior </a:t>
            </a:r>
            <a:r>
              <a:rPr lang="pt-BR" sz="2400" b="1" u="sng" dirty="0">
                <a:solidFill>
                  <a:srgbClr val="002060"/>
                </a:solidFill>
              </a:rPr>
              <a:t>e o recurso versar sobre outras questões, caberá ao Presidente do Tribunal Regional</a:t>
            </a:r>
            <a:r>
              <a:rPr lang="pt-BR" sz="2400" dirty="0">
                <a:solidFill>
                  <a:srgbClr val="002060"/>
                </a:solidFill>
              </a:rPr>
              <a:t>, depois do reexame pelo órgão de origem </a:t>
            </a:r>
            <a:r>
              <a:rPr lang="pt-BR" sz="2400" b="1" dirty="0">
                <a:solidFill>
                  <a:srgbClr val="002060"/>
                </a:solidFill>
              </a:rPr>
              <a:t>e </a:t>
            </a:r>
            <a:r>
              <a:rPr lang="pt-BR" sz="2400" b="1" u="sng" dirty="0">
                <a:solidFill>
                  <a:srgbClr val="002060"/>
                </a:solidFill>
              </a:rPr>
              <a:t>independentemente de ratificação do recurso ou juízo de admissibilidade, determinar a remessa do recurso ao Tribunal Superior do Trabalho para julgamento das demais questões</a:t>
            </a:r>
            <a:r>
              <a:rPr lang="pt-BR" sz="2400" b="1" dirty="0">
                <a:solidFill>
                  <a:srgbClr val="002060"/>
                </a:solidFill>
              </a:rPr>
              <a:t>.</a:t>
            </a:r>
            <a:endParaRPr lang="pt-BR" sz="24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pt-BR" sz="2800" dirty="0" smtClean="0"/>
          </a:p>
          <a:p>
            <a:pPr algn="just"/>
            <a:endParaRPr lang="pt-BR" sz="2800" dirty="0" smtClean="0"/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lvl="2" algn="just"/>
            <a:r>
              <a:rPr lang="pt-BR" sz="2800" b="1" u="sng" dirty="0" smtClean="0"/>
              <a:t>Obs</a:t>
            </a:r>
            <a:r>
              <a:rPr lang="pt-BR" sz="2800" dirty="0"/>
              <a:t>.: </a:t>
            </a:r>
            <a:r>
              <a:rPr lang="pt-BR" sz="2800" b="1" u="sng" dirty="0" smtClean="0"/>
              <a:t>independência </a:t>
            </a:r>
            <a:r>
              <a:rPr lang="pt-BR" sz="2800" b="1" u="sng" dirty="0"/>
              <a:t>e autonomia dos </a:t>
            </a:r>
            <a:r>
              <a:rPr lang="pt-BR" sz="2800" b="1" u="sng" dirty="0" smtClean="0"/>
              <a:t>capítulos</a:t>
            </a:r>
            <a:r>
              <a:rPr lang="pt-BR" sz="2800" dirty="0" smtClean="0"/>
              <a:t> (CPC</a:t>
            </a:r>
            <a:r>
              <a:rPr lang="pt-BR" sz="2800" dirty="0"/>
              <a:t>, 475-O, § </a:t>
            </a:r>
            <a:r>
              <a:rPr lang="pt-BR" sz="2800" dirty="0" smtClean="0"/>
              <a:t>1º; NCPC</a:t>
            </a:r>
            <a:r>
              <a:rPr lang="pt-BR" sz="2800" dirty="0"/>
              <a:t>, 518, </a:t>
            </a:r>
            <a:r>
              <a:rPr lang="pt-BR" sz="2800" dirty="0" smtClean="0"/>
              <a:t>III); Capítulos de sentença (NCPC</a:t>
            </a:r>
            <a:r>
              <a:rPr lang="pt-BR" sz="2800" dirty="0"/>
              <a:t>, </a:t>
            </a:r>
            <a:r>
              <a:rPr lang="pt-BR" sz="2800" dirty="0" smtClean="0"/>
              <a:t>354; 352</a:t>
            </a:r>
            <a:r>
              <a:rPr lang="pt-BR" sz="2800" dirty="0"/>
              <a:t>, parágrafo único; </a:t>
            </a:r>
            <a:r>
              <a:rPr lang="pt-BR" sz="2800" dirty="0" smtClean="0"/>
              <a:t>1.001</a:t>
            </a:r>
            <a:r>
              <a:rPr lang="pt-BR" sz="2800" dirty="0"/>
              <a:t>; </a:t>
            </a:r>
            <a:r>
              <a:rPr lang="pt-BR" sz="2800" dirty="0" smtClean="0"/>
              <a:t>1.008</a:t>
            </a:r>
            <a:r>
              <a:rPr lang="pt-BR" sz="2800" dirty="0"/>
              <a:t>, § 2º; </a:t>
            </a:r>
            <a:r>
              <a:rPr lang="pt-BR" sz="2800" dirty="0" smtClean="0"/>
              <a:t>1.012</a:t>
            </a:r>
            <a:r>
              <a:rPr lang="pt-BR" sz="2800" dirty="0"/>
              <a:t>, §§ 1º e 5º; </a:t>
            </a:r>
            <a:r>
              <a:rPr lang="pt-BR" sz="2800" dirty="0" smtClean="0"/>
              <a:t>1.014</a:t>
            </a:r>
            <a:r>
              <a:rPr lang="pt-BR" sz="2800" dirty="0"/>
              <a:t>, </a:t>
            </a:r>
            <a:r>
              <a:rPr lang="pt-BR" sz="2800" dirty="0" smtClean="0"/>
              <a:t>II) – S-100,II.</a:t>
            </a:r>
          </a:p>
          <a:p>
            <a:pPr algn="just"/>
            <a:r>
              <a:rPr lang="pt-BR" sz="2800" b="1" u="sng" dirty="0" smtClean="0"/>
              <a:t>Intimação </a:t>
            </a:r>
            <a:r>
              <a:rPr lang="pt-BR" sz="2800" b="1" u="sng" dirty="0"/>
              <a:t>às partes da suspensão (Ato 491/2014, 18)</a:t>
            </a:r>
            <a:r>
              <a:rPr lang="pt-BR" sz="2800" dirty="0"/>
              <a:t>.</a:t>
            </a:r>
          </a:p>
          <a:p>
            <a:pPr algn="just"/>
            <a:r>
              <a:rPr lang="pt-BR" sz="2800" b="1" u="sng" dirty="0"/>
              <a:t>Termo final da suspensão</a:t>
            </a:r>
            <a:r>
              <a:rPr lang="pt-BR" sz="2800" dirty="0"/>
              <a:t> – </a:t>
            </a:r>
            <a:r>
              <a:rPr lang="pt-BR" sz="2800" i="1" dirty="0"/>
              <a:t>“pronunciamento definitivo do TST”</a:t>
            </a:r>
            <a:r>
              <a:rPr lang="pt-BR" sz="2800" dirty="0"/>
              <a:t> (CLT, 896-C, §§ 3º e 4º) – publicação do acórdão.</a:t>
            </a:r>
          </a:p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CLT, 896-C, § 11. </a:t>
            </a:r>
            <a:r>
              <a:rPr lang="pt-BR" sz="2400" b="1" u="sng" dirty="0">
                <a:solidFill>
                  <a:srgbClr val="002060"/>
                </a:solidFill>
              </a:rPr>
              <a:t>Publicado o acórdão</a:t>
            </a:r>
            <a:r>
              <a:rPr lang="pt-BR" sz="2400" dirty="0">
                <a:solidFill>
                  <a:srgbClr val="002060"/>
                </a:solidFill>
              </a:rPr>
              <a:t> do Tribunal Superior do Trabalho, </a:t>
            </a:r>
            <a:r>
              <a:rPr lang="pt-BR" sz="2400" b="1" u="sng" dirty="0">
                <a:solidFill>
                  <a:srgbClr val="002060"/>
                </a:solidFill>
              </a:rPr>
              <a:t>os recursos de revista sobrestados na origem</a:t>
            </a:r>
            <a:r>
              <a:rPr lang="pt-BR" sz="2400" dirty="0">
                <a:solidFill>
                  <a:srgbClr val="002060"/>
                </a:solidFill>
              </a:rPr>
              <a:t>:</a:t>
            </a:r>
          </a:p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II – </a:t>
            </a:r>
            <a:r>
              <a:rPr lang="pt-BR" sz="2400" b="1" u="sng" dirty="0">
                <a:solidFill>
                  <a:srgbClr val="002060"/>
                </a:solidFill>
              </a:rPr>
              <a:t>serão novamente examinados</a:t>
            </a:r>
            <a:r>
              <a:rPr lang="pt-BR" sz="2400" dirty="0">
                <a:solidFill>
                  <a:srgbClr val="002060"/>
                </a:solidFill>
              </a:rPr>
              <a:t> pelo Tribunal de origem na hipótese de o acórdão recorrido divergir da orientação do Tribunal Superior do Trabalho a respeito da matéria.</a:t>
            </a:r>
          </a:p>
          <a:p>
            <a:pPr algn="just"/>
            <a:endParaRPr lang="pt-BR" sz="2000" dirty="0"/>
          </a:p>
          <a:p>
            <a:pPr lvl="2"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b="1" dirty="0" smtClean="0">
                <a:solidFill>
                  <a:srgbClr val="C00000"/>
                </a:solidFill>
              </a:rPr>
              <a:t>6.7</a:t>
            </a:r>
            <a:r>
              <a:rPr lang="pt-BR" sz="2800" b="1" dirty="0">
                <a:solidFill>
                  <a:srgbClr val="C00000"/>
                </a:solidFill>
              </a:rPr>
              <a:t>. </a:t>
            </a:r>
            <a:r>
              <a:rPr lang="pt-BR" sz="2800" b="1" u="heavy" dirty="0" smtClean="0">
                <a:solidFill>
                  <a:srgbClr val="C00000"/>
                </a:solidFill>
              </a:rPr>
              <a:t>Suspensão no TST</a:t>
            </a:r>
            <a:endParaRPr lang="pt-BR" sz="2800" b="1" u="heavy" dirty="0">
              <a:solidFill>
                <a:srgbClr val="C00000"/>
              </a:solidFill>
            </a:endParaRPr>
          </a:p>
          <a:p>
            <a:pPr marL="1257300" lvl="3" indent="0" algn="just">
              <a:buNone/>
            </a:pPr>
            <a:r>
              <a:rPr lang="pt-BR" sz="2400" b="1" dirty="0" smtClean="0">
                <a:solidFill>
                  <a:srgbClr val="002060"/>
                </a:solidFill>
              </a:rPr>
              <a:t>CLT</a:t>
            </a:r>
            <a:r>
              <a:rPr lang="pt-BR" sz="2400" b="1" dirty="0">
                <a:solidFill>
                  <a:srgbClr val="002060"/>
                </a:solidFill>
              </a:rPr>
              <a:t>, 896-C, § 5º</a:t>
            </a:r>
            <a:r>
              <a:rPr lang="pt-BR" sz="2400" b="1" dirty="0" smtClean="0">
                <a:solidFill>
                  <a:srgbClr val="002060"/>
                </a:solidFill>
              </a:rPr>
              <a:t>. </a:t>
            </a:r>
            <a:r>
              <a:rPr lang="pt-BR" sz="2400" b="1" u="sng" dirty="0" smtClean="0">
                <a:solidFill>
                  <a:srgbClr val="002060"/>
                </a:solidFill>
              </a:rPr>
              <a:t>O </a:t>
            </a:r>
            <a:r>
              <a:rPr lang="pt-BR" sz="2400" b="1" u="sng" dirty="0">
                <a:solidFill>
                  <a:srgbClr val="002060"/>
                </a:solidFill>
              </a:rPr>
              <a:t>relator do Tribunal Superior do </a:t>
            </a:r>
            <a:r>
              <a:rPr lang="pt-BR" sz="2400" b="1" u="sng" dirty="0" smtClean="0">
                <a:solidFill>
                  <a:srgbClr val="002060"/>
                </a:solidFill>
              </a:rPr>
              <a:t>Trabalho poderá determinar </a:t>
            </a:r>
            <a:r>
              <a:rPr lang="pt-BR" sz="2400" b="1" u="sng" dirty="0">
                <a:solidFill>
                  <a:srgbClr val="002060"/>
                </a:solidFill>
              </a:rPr>
              <a:t>a suspensão dos recursos de revista ou de embargos</a:t>
            </a:r>
            <a:r>
              <a:rPr lang="pt-BR" sz="2400" dirty="0">
                <a:solidFill>
                  <a:srgbClr val="002060"/>
                </a:solidFill>
              </a:rPr>
              <a:t> que tenham como objeto idêntica controvérsia ao do recurso afetado como repetitivo</a:t>
            </a:r>
            <a:r>
              <a:rPr lang="pt-BR" sz="2400" dirty="0" smtClean="0">
                <a:solidFill>
                  <a:srgbClr val="002060"/>
                </a:solidFill>
              </a:rPr>
              <a:t>.</a:t>
            </a:r>
          </a:p>
          <a:p>
            <a:pPr marL="1257300" lvl="3" indent="0" algn="just">
              <a:buNone/>
            </a:pPr>
            <a:endParaRPr lang="pt-BR" sz="24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pt-BR" sz="2800" b="1" dirty="0">
                <a:solidFill>
                  <a:srgbClr val="C00000"/>
                </a:solidFill>
              </a:rPr>
              <a:t>6.8. </a:t>
            </a:r>
            <a:r>
              <a:rPr lang="pt-BR" sz="2800" b="1" u="heavy" dirty="0">
                <a:solidFill>
                  <a:srgbClr val="C00000"/>
                </a:solidFill>
              </a:rPr>
              <a:t>Insurgência contra a suspensão</a:t>
            </a:r>
          </a:p>
          <a:p>
            <a:pPr algn="just"/>
            <a:r>
              <a:rPr lang="pt-BR" sz="2800" b="1" u="sng" dirty="0"/>
              <a:t>Não </a:t>
            </a:r>
            <a:r>
              <a:rPr lang="pt-BR" sz="2800" b="1" u="sng" dirty="0" smtClean="0"/>
              <a:t>cabe recurso, mas pedido </a:t>
            </a:r>
            <a:r>
              <a:rPr lang="pt-BR" sz="2800" b="1" u="sng" dirty="0"/>
              <a:t>de </a:t>
            </a:r>
            <a:r>
              <a:rPr lang="pt-BR" sz="2800" b="1" u="sng" dirty="0" smtClean="0"/>
              <a:t>reconsideração.</a:t>
            </a:r>
            <a:endParaRPr lang="pt-BR" sz="2800" b="1" u="sng" dirty="0"/>
          </a:p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TST-Ato nº 491/2014, 19. </a:t>
            </a:r>
            <a:r>
              <a:rPr lang="pt-BR" sz="2400" b="1" u="sng" dirty="0">
                <a:solidFill>
                  <a:srgbClr val="002060"/>
                </a:solidFill>
              </a:rPr>
              <a:t>A parte poderá requerer o prosseguimento de seu </a:t>
            </a:r>
            <a:r>
              <a:rPr lang="pt-BR" sz="2400" b="1" u="sng" dirty="0" smtClean="0">
                <a:solidFill>
                  <a:srgbClr val="002060"/>
                </a:solidFill>
              </a:rPr>
              <a:t>processo</a:t>
            </a:r>
            <a:r>
              <a:rPr lang="pt-BR" sz="2400" dirty="0" smtClean="0">
                <a:solidFill>
                  <a:srgbClr val="002060"/>
                </a:solidFill>
              </a:rPr>
              <a:t> se </a:t>
            </a:r>
            <a:r>
              <a:rPr lang="pt-BR" sz="2400" dirty="0">
                <a:solidFill>
                  <a:srgbClr val="002060"/>
                </a:solidFill>
              </a:rPr>
              <a:t>demonstrar distinção entre a questão a ser decidida no processo e aquela a ser julgada no recurso afetado.</a:t>
            </a:r>
          </a:p>
          <a:p>
            <a:pPr algn="just"/>
            <a:r>
              <a:rPr lang="pt-BR" sz="2800" b="1" u="sng" dirty="0" smtClean="0"/>
              <a:t>Não </a:t>
            </a:r>
            <a:r>
              <a:rPr lang="pt-BR" sz="2800" b="1" u="sng" dirty="0"/>
              <a:t>há prazo para o pedido de reconsideração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algn="just"/>
            <a:r>
              <a:rPr lang="pt-BR" sz="2800" b="1" u="sng" dirty="0" smtClean="0"/>
              <a:t>Contraditório</a:t>
            </a:r>
            <a:r>
              <a:rPr lang="pt-BR" sz="2800" dirty="0" smtClean="0"/>
              <a:t> </a:t>
            </a:r>
            <a:r>
              <a:rPr lang="pt-BR" sz="2800" dirty="0"/>
              <a:t>(Ato 491/2014, 19, § 1º) – prazo de 5 dias:</a:t>
            </a:r>
          </a:p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TST-Ato nº 491/2014, 19, § 1º</a:t>
            </a:r>
            <a:r>
              <a:rPr lang="pt-BR" sz="2400" b="1" dirty="0" smtClean="0">
                <a:solidFill>
                  <a:srgbClr val="002060"/>
                </a:solidFill>
              </a:rPr>
              <a:t>. </a:t>
            </a:r>
            <a:r>
              <a:rPr lang="pt-BR" sz="2400" b="1" u="sng" dirty="0" smtClean="0">
                <a:solidFill>
                  <a:srgbClr val="002060"/>
                </a:solidFill>
              </a:rPr>
              <a:t>A </a:t>
            </a:r>
            <a:r>
              <a:rPr lang="pt-BR" sz="2400" b="1" u="sng" dirty="0">
                <a:solidFill>
                  <a:srgbClr val="002060"/>
                </a:solidFill>
              </a:rPr>
              <a:t>outra parte deverá ser ouvida</a:t>
            </a:r>
            <a:r>
              <a:rPr lang="pt-BR" sz="2400" b="1" dirty="0">
                <a:solidFill>
                  <a:srgbClr val="002060"/>
                </a:solidFill>
              </a:rPr>
              <a:t> </a:t>
            </a:r>
            <a:r>
              <a:rPr lang="pt-BR" sz="2400" dirty="0">
                <a:solidFill>
                  <a:srgbClr val="002060"/>
                </a:solidFill>
              </a:rPr>
              <a:t>sobre o requerimento, no prazo de cinco dias.</a:t>
            </a:r>
          </a:p>
          <a:p>
            <a:pPr algn="just"/>
            <a:r>
              <a:rPr lang="pt-BR" sz="2800" b="1" u="sng" dirty="0" smtClean="0"/>
              <a:t>Competência </a:t>
            </a:r>
            <a:r>
              <a:rPr lang="pt-BR" sz="2800" b="1" u="sng" dirty="0"/>
              <a:t>para decidir</a:t>
            </a:r>
            <a:r>
              <a:rPr lang="pt-BR" sz="2800" dirty="0"/>
              <a:t> – juiz </a:t>
            </a:r>
            <a:r>
              <a:rPr lang="pt-BR" sz="2800" dirty="0" smtClean="0"/>
              <a:t>que suspendeu.</a:t>
            </a:r>
            <a:endParaRPr lang="pt-BR" sz="2800" dirty="0"/>
          </a:p>
          <a:p>
            <a:pPr marL="1257300" lvl="3" indent="0" algn="just">
              <a:buNone/>
            </a:pPr>
            <a:r>
              <a:rPr lang="pt-BR" sz="2400" b="1" dirty="0" smtClean="0">
                <a:solidFill>
                  <a:srgbClr val="002060"/>
                </a:solidFill>
              </a:rPr>
              <a:t>NCPC</a:t>
            </a:r>
            <a:r>
              <a:rPr lang="pt-BR" sz="2400" b="1" dirty="0">
                <a:solidFill>
                  <a:srgbClr val="002060"/>
                </a:solidFill>
              </a:rPr>
              <a:t>, 1.036, § 10. </a:t>
            </a:r>
            <a:r>
              <a:rPr lang="pt-BR" sz="2400" dirty="0">
                <a:solidFill>
                  <a:srgbClr val="002060"/>
                </a:solidFill>
              </a:rPr>
              <a:t>O requerimento a que se refere o § 9º será dirigido ao:</a:t>
            </a:r>
          </a:p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I – </a:t>
            </a:r>
            <a:r>
              <a:rPr lang="pt-BR" sz="2400" b="1" u="sng" dirty="0">
                <a:solidFill>
                  <a:srgbClr val="002060"/>
                </a:solidFill>
              </a:rPr>
              <a:t>juiz, se o processo sobrestado estiver em primeiro grau</a:t>
            </a:r>
            <a:r>
              <a:rPr lang="pt-BR" sz="2400" b="1" dirty="0">
                <a:solidFill>
                  <a:srgbClr val="002060"/>
                </a:solidFill>
              </a:rPr>
              <a:t>;</a:t>
            </a:r>
            <a:endParaRPr lang="pt-BR" sz="2400" dirty="0">
              <a:solidFill>
                <a:srgbClr val="002060"/>
              </a:solidFill>
            </a:endParaRPr>
          </a:p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II – </a:t>
            </a:r>
            <a:r>
              <a:rPr lang="pt-BR" sz="2400" b="1" u="sng" dirty="0">
                <a:solidFill>
                  <a:srgbClr val="002060"/>
                </a:solidFill>
              </a:rPr>
              <a:t>relator, se o processo sobrestado estiver no tribunal de origem</a:t>
            </a:r>
            <a:r>
              <a:rPr lang="pt-BR" sz="2400" b="1" dirty="0">
                <a:solidFill>
                  <a:srgbClr val="002060"/>
                </a:solidFill>
              </a:rPr>
              <a:t>;</a:t>
            </a:r>
            <a:endParaRPr lang="pt-BR" sz="2400" dirty="0">
              <a:solidFill>
                <a:srgbClr val="002060"/>
              </a:solidFill>
            </a:endParaRPr>
          </a:p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III – </a:t>
            </a:r>
            <a:r>
              <a:rPr lang="pt-BR" sz="2400" b="1" u="sng" dirty="0">
                <a:solidFill>
                  <a:srgbClr val="002060"/>
                </a:solidFill>
              </a:rPr>
              <a:t>relator do acórdão recorrido, se for sobrestado, no tribunal de origem, recurso especial ou extraordinário</a:t>
            </a:r>
            <a:r>
              <a:rPr lang="pt-BR" sz="2400" b="1" dirty="0">
                <a:solidFill>
                  <a:srgbClr val="002060"/>
                </a:solidFill>
              </a:rPr>
              <a:t>;</a:t>
            </a:r>
            <a:endParaRPr lang="pt-BR" sz="2400" dirty="0">
              <a:solidFill>
                <a:srgbClr val="002060"/>
              </a:solidFill>
            </a:endParaRPr>
          </a:p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IV – </a:t>
            </a:r>
            <a:r>
              <a:rPr lang="pt-BR" sz="2400" b="1" u="sng" dirty="0">
                <a:solidFill>
                  <a:srgbClr val="002060"/>
                </a:solidFill>
              </a:rPr>
              <a:t>relator do recurso especial ou extraordinário, no tribunal superior, cujo processamento houver sido sobrestado</a:t>
            </a:r>
            <a:r>
              <a:rPr lang="pt-BR" sz="2400" b="1" dirty="0" smtClean="0">
                <a:solidFill>
                  <a:srgbClr val="002060"/>
                </a:solidFill>
              </a:rPr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algn="just"/>
            <a:r>
              <a:rPr lang="pt-BR" sz="2800" b="1" u="sng" dirty="0" smtClean="0"/>
              <a:t>Recurso</a:t>
            </a:r>
            <a:r>
              <a:rPr lang="pt-BR" sz="2800" b="1" dirty="0" smtClean="0"/>
              <a:t>:</a:t>
            </a:r>
            <a:endParaRPr lang="pt-BR" sz="2800" b="1" dirty="0"/>
          </a:p>
          <a:p>
            <a:pPr lvl="1" algn="just"/>
            <a:r>
              <a:rPr lang="pt-BR" b="1" u="sng" dirty="0" smtClean="0"/>
              <a:t>da </a:t>
            </a:r>
            <a:r>
              <a:rPr lang="pt-BR" b="1" u="sng" dirty="0"/>
              <a:t>decisão de juiz de VT</a:t>
            </a:r>
            <a:r>
              <a:rPr lang="pt-BR" dirty="0"/>
              <a:t> – mandado de segurança;</a:t>
            </a:r>
          </a:p>
          <a:p>
            <a:pPr lvl="1" algn="just"/>
            <a:r>
              <a:rPr lang="pt-BR" b="1" u="sng" dirty="0" smtClean="0"/>
              <a:t>da </a:t>
            </a:r>
            <a:r>
              <a:rPr lang="pt-BR" b="1" u="sng" dirty="0"/>
              <a:t>decisão de relator (TRT-TST)</a:t>
            </a:r>
            <a:r>
              <a:rPr lang="pt-BR" dirty="0"/>
              <a:t> – agravo regimental  (Ato 491/2014, 19, § 2º).</a:t>
            </a:r>
          </a:p>
          <a:p>
            <a:pPr marL="1257300" lvl="3" indent="0" algn="just">
              <a:buNone/>
            </a:pPr>
            <a:r>
              <a:rPr lang="pt-BR" sz="2600" b="1" dirty="0">
                <a:solidFill>
                  <a:srgbClr val="002060"/>
                </a:solidFill>
              </a:rPr>
              <a:t>TST-Ato nº 491/2014, 19, § 2º. </a:t>
            </a:r>
            <a:r>
              <a:rPr lang="pt-BR" sz="2600" dirty="0">
                <a:solidFill>
                  <a:srgbClr val="002060"/>
                </a:solidFill>
              </a:rPr>
              <a:t>Da decisão caberá </a:t>
            </a:r>
            <a:r>
              <a:rPr lang="pt-BR" sz="2600" b="1" u="sng" dirty="0">
                <a:solidFill>
                  <a:srgbClr val="002060"/>
                </a:solidFill>
              </a:rPr>
              <a:t>agravo</a:t>
            </a:r>
            <a:r>
              <a:rPr lang="pt-BR" sz="2600" dirty="0">
                <a:solidFill>
                  <a:srgbClr val="002060"/>
                </a:solidFill>
              </a:rPr>
              <a:t>, nos termos do Regimento Interno dos respectivos Tribunais</a:t>
            </a:r>
            <a:r>
              <a:rPr lang="pt-BR" sz="2600" dirty="0" smtClean="0">
                <a:solidFill>
                  <a:srgbClr val="002060"/>
                </a:solidFill>
              </a:rPr>
              <a:t>.</a:t>
            </a:r>
          </a:p>
          <a:p>
            <a:pPr marL="1257300" lvl="3" indent="0" algn="just">
              <a:buNone/>
            </a:pPr>
            <a:endParaRPr lang="pt-BR" sz="1000" b="1" dirty="0" smtClean="0">
              <a:solidFill>
                <a:srgbClr val="002060"/>
              </a:solidFill>
            </a:endParaRPr>
          </a:p>
          <a:p>
            <a:pPr marL="1257300" lvl="3" indent="0" algn="just">
              <a:buNone/>
            </a:pPr>
            <a:r>
              <a:rPr lang="pt-BR" sz="2600" b="1" dirty="0" smtClean="0">
                <a:solidFill>
                  <a:srgbClr val="002060"/>
                </a:solidFill>
              </a:rPr>
              <a:t>NCPC</a:t>
            </a:r>
            <a:r>
              <a:rPr lang="pt-BR" sz="2600" b="1" dirty="0">
                <a:solidFill>
                  <a:srgbClr val="002060"/>
                </a:solidFill>
              </a:rPr>
              <a:t>, 1.036. § 13. </a:t>
            </a:r>
            <a:r>
              <a:rPr lang="pt-BR" sz="2600" dirty="0">
                <a:solidFill>
                  <a:srgbClr val="002060"/>
                </a:solidFill>
              </a:rPr>
              <a:t>Da decisão que resolver o requerimento a que se refere o § 9º </a:t>
            </a:r>
            <a:r>
              <a:rPr lang="pt-BR" sz="2600" b="1" u="sng" dirty="0">
                <a:solidFill>
                  <a:srgbClr val="002060"/>
                </a:solidFill>
              </a:rPr>
              <a:t>cabe</a:t>
            </a:r>
            <a:r>
              <a:rPr lang="pt-BR" sz="2600" b="1" dirty="0">
                <a:solidFill>
                  <a:srgbClr val="002060"/>
                </a:solidFill>
              </a:rPr>
              <a:t>:</a:t>
            </a:r>
            <a:endParaRPr lang="pt-BR" sz="2600" dirty="0">
              <a:solidFill>
                <a:srgbClr val="002060"/>
              </a:solidFill>
            </a:endParaRPr>
          </a:p>
          <a:p>
            <a:pPr marL="1257300" lvl="3" indent="0" algn="just">
              <a:buNone/>
            </a:pPr>
            <a:r>
              <a:rPr lang="pt-BR" sz="2600" b="1" dirty="0">
                <a:solidFill>
                  <a:srgbClr val="002060"/>
                </a:solidFill>
              </a:rPr>
              <a:t>I – </a:t>
            </a:r>
            <a:r>
              <a:rPr lang="pt-BR" sz="2600" b="1" u="sng" dirty="0">
                <a:solidFill>
                  <a:srgbClr val="002060"/>
                </a:solidFill>
              </a:rPr>
              <a:t>agravo de instrumento</a:t>
            </a:r>
            <a:r>
              <a:rPr lang="pt-BR" sz="2600" dirty="0">
                <a:solidFill>
                  <a:srgbClr val="002060"/>
                </a:solidFill>
              </a:rPr>
              <a:t>, se o processo estiverem primeiro grau;</a:t>
            </a:r>
          </a:p>
          <a:p>
            <a:pPr marL="1257300" lvl="3" indent="0" algn="just">
              <a:buNone/>
            </a:pPr>
            <a:r>
              <a:rPr lang="pt-BR" sz="2600" b="1" dirty="0">
                <a:solidFill>
                  <a:srgbClr val="002060"/>
                </a:solidFill>
              </a:rPr>
              <a:t>II – </a:t>
            </a:r>
            <a:r>
              <a:rPr lang="pt-BR" sz="2600" b="1" u="sng" dirty="0">
                <a:solidFill>
                  <a:srgbClr val="002060"/>
                </a:solidFill>
              </a:rPr>
              <a:t>agravo interno</a:t>
            </a:r>
            <a:r>
              <a:rPr lang="pt-BR" sz="2600" dirty="0">
                <a:solidFill>
                  <a:srgbClr val="002060"/>
                </a:solidFill>
              </a:rPr>
              <a:t>, se a decisão for de relator</a:t>
            </a:r>
            <a:r>
              <a:rPr lang="pt-BR" sz="2600" dirty="0" smtClean="0">
                <a:solidFill>
                  <a:srgbClr val="002060"/>
                </a:solidFill>
              </a:rPr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b="1" dirty="0" smtClean="0">
                <a:solidFill>
                  <a:srgbClr val="C00000"/>
                </a:solidFill>
              </a:rPr>
              <a:t>6.9</a:t>
            </a:r>
            <a:r>
              <a:rPr lang="pt-BR" sz="2800" b="1" dirty="0">
                <a:solidFill>
                  <a:srgbClr val="C00000"/>
                </a:solidFill>
              </a:rPr>
              <a:t>. </a:t>
            </a:r>
            <a:r>
              <a:rPr lang="pt-BR" sz="2800" b="1" u="heavy" dirty="0" smtClean="0">
                <a:solidFill>
                  <a:srgbClr val="C00000"/>
                </a:solidFill>
              </a:rPr>
              <a:t>Instrução</a:t>
            </a:r>
          </a:p>
          <a:p>
            <a:pPr algn="just"/>
            <a:r>
              <a:rPr lang="pt-BR" sz="2800" b="1" u="sng" dirty="0" smtClean="0"/>
              <a:t>A </a:t>
            </a:r>
            <a:r>
              <a:rPr lang="pt-BR" sz="2800" b="1" u="sng" dirty="0"/>
              <a:t>instrução do processo </a:t>
            </a:r>
            <a:r>
              <a:rPr lang="pt-BR" sz="2800" b="1" u="sng" dirty="0" smtClean="0"/>
              <a:t>cabe </a:t>
            </a:r>
            <a:r>
              <a:rPr lang="pt-BR" sz="2800" b="1" u="sng" dirty="0"/>
              <a:t>ao relator</a:t>
            </a:r>
            <a:r>
              <a:rPr lang="pt-BR" sz="2800" dirty="0"/>
              <a:t>.</a:t>
            </a:r>
          </a:p>
          <a:p>
            <a:pPr algn="just"/>
            <a:r>
              <a:rPr lang="pt-BR" sz="2800" b="1" u="sng" dirty="0" smtClean="0"/>
              <a:t>Decisão </a:t>
            </a:r>
            <a:r>
              <a:rPr lang="pt-BR" sz="2800" b="1" u="sng" dirty="0"/>
              <a:t>de afetação (Ato 491/2014, 11)</a:t>
            </a:r>
            <a:r>
              <a:rPr lang="pt-BR" sz="2800" b="1" dirty="0"/>
              <a:t>.</a:t>
            </a:r>
          </a:p>
          <a:p>
            <a:pPr lvl="1" algn="just"/>
            <a:r>
              <a:rPr lang="pt-BR" b="1" u="sng" dirty="0" smtClean="0"/>
              <a:t>identificará com precisão a questão</a:t>
            </a:r>
            <a:r>
              <a:rPr lang="pt-BR" dirty="0" smtClean="0"/>
              <a:t> a ser submetida a julgamento </a:t>
            </a:r>
            <a:r>
              <a:rPr lang="pt-BR" dirty="0"/>
              <a:t>(Ato 491/2014, 11, </a:t>
            </a:r>
            <a:r>
              <a:rPr lang="pt-BR" dirty="0" smtClean="0"/>
              <a:t>I);</a:t>
            </a:r>
          </a:p>
          <a:p>
            <a:pPr lvl="1" algn="just"/>
            <a:r>
              <a:rPr lang="pt-BR" sz="2800" b="1" u="sng" dirty="0" smtClean="0"/>
              <a:t>poderá determinar a suspensão</a:t>
            </a:r>
            <a:r>
              <a:rPr lang="pt-BR" sz="2800" dirty="0" smtClean="0"/>
              <a:t> do processamento e julgamento dos RR, ERR (Ato 491/2014, 11, II) e RO;</a:t>
            </a:r>
          </a:p>
          <a:p>
            <a:pPr lvl="1" algn="just"/>
            <a:r>
              <a:rPr lang="pt-BR" sz="2800" b="1" u="sng" dirty="0" smtClean="0"/>
              <a:t>requisitará aos TRTs a remessa</a:t>
            </a:r>
            <a:r>
              <a:rPr lang="pt-BR" sz="2800" dirty="0" smtClean="0"/>
              <a:t> de até 2 RR (ou 2 RO, ou 1RR e 1RO) representativos da controvérsia (Ato 491/2014, 11, III). Caberá </a:t>
            </a:r>
            <a:r>
              <a:rPr lang="pt-BR" sz="2800" dirty="0"/>
              <a:t>ao presidente (ou vice-presidente) do TRT admitir 1 ou 2 recursos </a:t>
            </a:r>
            <a:r>
              <a:rPr lang="pt-BR" sz="2800" dirty="0" smtClean="0"/>
              <a:t>e </a:t>
            </a:r>
            <a:r>
              <a:rPr lang="pt-BR" sz="2800" dirty="0"/>
              <a:t>encaminhá-los ao </a:t>
            </a:r>
            <a:r>
              <a:rPr lang="pt-BR" sz="2800" dirty="0" smtClean="0"/>
              <a:t>TST </a:t>
            </a:r>
            <a:r>
              <a:rPr lang="pt-BR" sz="2800" dirty="0"/>
              <a:t>(CLT, 896-C, § 4º</a:t>
            </a:r>
            <a:r>
              <a:rPr lang="pt-BR" sz="2800" dirty="0" smtClean="0"/>
              <a:t>).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2.4. </a:t>
            </a:r>
            <a:r>
              <a:rPr lang="pt-BR" b="1" u="sng" dirty="0">
                <a:solidFill>
                  <a:srgbClr val="C00000"/>
                </a:solidFill>
              </a:rPr>
              <a:t>Procedimento e competência</a:t>
            </a:r>
            <a:r>
              <a:rPr lang="pt-BR" b="1" dirty="0">
                <a:solidFill>
                  <a:srgbClr val="C00000"/>
                </a:solidFill>
              </a:rPr>
              <a:t>.</a:t>
            </a:r>
            <a:endParaRPr lang="pt-BR" dirty="0">
              <a:solidFill>
                <a:srgbClr val="C00000"/>
              </a:solidFill>
            </a:endParaRPr>
          </a:p>
          <a:p>
            <a:pPr marL="800100" lvl="2" indent="0" algn="just">
              <a:buNone/>
            </a:pPr>
            <a:r>
              <a:rPr lang="pt-BR" b="1" dirty="0">
                <a:solidFill>
                  <a:srgbClr val="002060"/>
                </a:solidFill>
              </a:rPr>
              <a:t>TST-Ato nº 491/2014, 1º</a:t>
            </a:r>
            <a:r>
              <a:rPr lang="pt-BR" dirty="0">
                <a:solidFill>
                  <a:srgbClr val="002060"/>
                </a:solidFill>
              </a:rPr>
              <a:t>, </a:t>
            </a:r>
            <a:r>
              <a:rPr lang="pt-BR" b="1" dirty="0">
                <a:solidFill>
                  <a:srgbClr val="002060"/>
                </a:solidFill>
              </a:rPr>
              <a:t>Parágrafo único.</a:t>
            </a: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u="sng" dirty="0">
                <a:solidFill>
                  <a:srgbClr val="002060"/>
                </a:solidFill>
              </a:rPr>
              <a:t>As </a:t>
            </a:r>
            <a:r>
              <a:rPr lang="pt-BR" b="1" u="sng" dirty="0">
                <a:solidFill>
                  <a:srgbClr val="002060"/>
                </a:solidFill>
              </a:rPr>
              <a:t>normas procedimentais</a:t>
            </a:r>
            <a:r>
              <a:rPr lang="pt-BR" dirty="0">
                <a:solidFill>
                  <a:srgbClr val="002060"/>
                </a:solidFill>
              </a:rPr>
              <a:t> da Lei 13.015/2014 </a:t>
            </a:r>
            <a:r>
              <a:rPr lang="pt-BR" b="1" u="sng" dirty="0">
                <a:solidFill>
                  <a:srgbClr val="002060"/>
                </a:solidFill>
              </a:rPr>
              <a:t>e as que não afetarem o direito processual adquirido</a:t>
            </a:r>
            <a:r>
              <a:rPr lang="pt-BR" dirty="0">
                <a:solidFill>
                  <a:srgbClr val="002060"/>
                </a:solidFill>
              </a:rPr>
              <a:t> de qualquer das partes </a:t>
            </a:r>
            <a:r>
              <a:rPr lang="pt-BR" b="1" u="sng" dirty="0">
                <a:solidFill>
                  <a:srgbClr val="002060"/>
                </a:solidFill>
              </a:rPr>
              <a:t>aplicam-se aos recursos interpostos anteriormente à data de sua vigência</a:t>
            </a:r>
            <a:r>
              <a:rPr lang="pt-BR" dirty="0">
                <a:solidFill>
                  <a:srgbClr val="002060"/>
                </a:solidFill>
              </a:rPr>
              <a:t>, em especial as que regem o sistema de julgamento de </a:t>
            </a:r>
            <a:r>
              <a:rPr lang="pt-BR" b="1" u="sng" dirty="0">
                <a:solidFill>
                  <a:srgbClr val="002060"/>
                </a:solidFill>
              </a:rPr>
              <a:t>recursos de revista repetitivos, o efeito interruptivo dos embargos de declaração e a afetação do recurso de embargos</a:t>
            </a:r>
            <a:r>
              <a:rPr lang="pt-BR" dirty="0">
                <a:solidFill>
                  <a:srgbClr val="002060"/>
                </a:solidFill>
              </a:rPr>
              <a:t> ao Tribunal Pleno do TST, dada a relevância da matéria (art. 7º).</a:t>
            </a:r>
          </a:p>
          <a:p>
            <a:pPr algn="just"/>
            <a:r>
              <a:rPr lang="pt-BR" b="1" u="sng" dirty="0" smtClean="0"/>
              <a:t>IUJ</a:t>
            </a:r>
            <a:r>
              <a:rPr lang="pt-BR" b="1" dirty="0"/>
              <a:t>:</a:t>
            </a:r>
            <a:endParaRPr lang="pt-BR" dirty="0"/>
          </a:p>
          <a:p>
            <a:pPr marL="857250" lvl="1" indent="-457200" algn="just"/>
            <a:r>
              <a:rPr lang="pt-BR" dirty="0" smtClean="0"/>
              <a:t>procedimento </a:t>
            </a:r>
            <a:r>
              <a:rPr lang="pt-BR" dirty="0"/>
              <a:t>– aplica lei nova.</a:t>
            </a:r>
          </a:p>
          <a:p>
            <a:pPr marL="857250" lvl="1" indent="-457200" algn="just"/>
            <a:r>
              <a:rPr lang="pt-BR" dirty="0" smtClean="0"/>
              <a:t>processo </a:t>
            </a:r>
            <a:r>
              <a:rPr lang="pt-BR" dirty="0"/>
              <a:t>(pressuposto recursal) – não aplica a lei nova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42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algn="just"/>
            <a:r>
              <a:rPr lang="pt-BR" sz="2800" b="1" u="sng" dirty="0" smtClean="0"/>
              <a:t>Recursos não afetados</a:t>
            </a:r>
            <a:r>
              <a:rPr lang="pt-BR" sz="2800" b="1" dirty="0" smtClean="0"/>
              <a:t> </a:t>
            </a:r>
            <a:r>
              <a:rPr lang="pt-BR" sz="2800" dirty="0" smtClean="0"/>
              <a:t>– comunicará o presidente do TRT (TST-Ato </a:t>
            </a:r>
            <a:r>
              <a:rPr lang="pt-BR" sz="2800" dirty="0"/>
              <a:t>nº 491/2014, </a:t>
            </a:r>
            <a:r>
              <a:rPr lang="pt-BR" sz="2800" dirty="0" smtClean="0"/>
              <a:t>12; CLT,  896-C</a:t>
            </a:r>
            <a:r>
              <a:rPr lang="pt-BR" sz="2800" dirty="0"/>
              <a:t>, § </a:t>
            </a:r>
            <a:r>
              <a:rPr lang="pt-BR" sz="2800" dirty="0" smtClean="0"/>
              <a:t>4º).</a:t>
            </a:r>
            <a:endParaRPr lang="pt-BR" sz="2800" dirty="0"/>
          </a:p>
          <a:p>
            <a:pPr algn="just"/>
            <a:r>
              <a:rPr lang="pt-BR" sz="2800" b="1" u="sng" dirty="0" smtClean="0"/>
              <a:t>Recurso com matéria afetada e matéria não afetada</a:t>
            </a:r>
            <a:r>
              <a:rPr lang="pt-BR" sz="2800" dirty="0" smtClean="0"/>
              <a:t> – elaboração de decisões separadas (Ato 491/2014, 15).</a:t>
            </a:r>
          </a:p>
          <a:p>
            <a:pPr marL="1257300" lvl="3" indent="0" algn="just">
              <a:buNone/>
            </a:pPr>
            <a:r>
              <a:rPr lang="pt-BR" sz="2400" b="1" dirty="0" smtClean="0">
                <a:solidFill>
                  <a:srgbClr val="002060"/>
                </a:solidFill>
              </a:rPr>
              <a:t>TST-Ato </a:t>
            </a:r>
            <a:r>
              <a:rPr lang="pt-BR" sz="2400" b="1" dirty="0">
                <a:solidFill>
                  <a:srgbClr val="002060"/>
                </a:solidFill>
              </a:rPr>
              <a:t>nº 491/2014, 15. </a:t>
            </a:r>
            <a:r>
              <a:rPr lang="pt-BR" sz="2400" dirty="0">
                <a:solidFill>
                  <a:srgbClr val="002060"/>
                </a:solidFill>
              </a:rPr>
              <a:t>Quando os </a:t>
            </a:r>
            <a:r>
              <a:rPr lang="pt-BR" sz="2400" b="1" u="sng" dirty="0">
                <a:solidFill>
                  <a:srgbClr val="002060"/>
                </a:solidFill>
              </a:rPr>
              <a:t>recursos requisitados</a:t>
            </a:r>
            <a:r>
              <a:rPr lang="pt-BR" sz="2400" b="1" dirty="0">
                <a:solidFill>
                  <a:srgbClr val="002060"/>
                </a:solidFill>
              </a:rPr>
              <a:t> </a:t>
            </a:r>
            <a:r>
              <a:rPr lang="pt-BR" sz="2400" dirty="0">
                <a:solidFill>
                  <a:srgbClr val="002060"/>
                </a:solidFill>
              </a:rPr>
              <a:t>do Tribunal Regional do Trabalho </a:t>
            </a:r>
            <a:r>
              <a:rPr lang="pt-BR" sz="2400" b="1" u="sng" dirty="0">
                <a:solidFill>
                  <a:srgbClr val="002060"/>
                </a:solidFill>
              </a:rPr>
              <a:t>contiverem outras questões além daquela que é objeto da afetação</a:t>
            </a:r>
            <a:r>
              <a:rPr lang="pt-BR" sz="2400" dirty="0">
                <a:solidFill>
                  <a:srgbClr val="002060"/>
                </a:solidFill>
              </a:rPr>
              <a:t>, caberá ao </a:t>
            </a:r>
            <a:r>
              <a:rPr lang="pt-BR" sz="2400" b="1" u="sng" dirty="0">
                <a:solidFill>
                  <a:srgbClr val="002060"/>
                </a:solidFill>
              </a:rPr>
              <a:t>órgão jurisdicional competente decidir esta em primeiro lugar</a:t>
            </a:r>
            <a:r>
              <a:rPr lang="pt-BR" sz="2400" b="1" dirty="0">
                <a:solidFill>
                  <a:srgbClr val="002060"/>
                </a:solidFill>
              </a:rPr>
              <a:t> e </a:t>
            </a:r>
            <a:r>
              <a:rPr lang="pt-BR" sz="2400" b="1" u="sng" dirty="0">
                <a:solidFill>
                  <a:srgbClr val="002060"/>
                </a:solidFill>
              </a:rPr>
              <a:t>depois as demais</a:t>
            </a:r>
            <a:r>
              <a:rPr lang="pt-BR" sz="2400" b="1" dirty="0">
                <a:solidFill>
                  <a:srgbClr val="002060"/>
                </a:solidFill>
              </a:rPr>
              <a:t>, </a:t>
            </a:r>
            <a:r>
              <a:rPr lang="pt-BR" sz="2400" b="1" u="sng" dirty="0">
                <a:solidFill>
                  <a:srgbClr val="002060"/>
                </a:solidFill>
              </a:rPr>
              <a:t>em acórdão específico para cada</a:t>
            </a:r>
            <a:r>
              <a:rPr lang="pt-BR" sz="2400" b="1" dirty="0">
                <a:solidFill>
                  <a:srgbClr val="002060"/>
                </a:solidFill>
              </a:rPr>
              <a:t> processo</a:t>
            </a:r>
            <a:r>
              <a:rPr lang="pt-BR" sz="24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pt-BR" sz="2800" b="1" u="sng" dirty="0" smtClean="0"/>
              <a:t>Solicitação de informação aos TRTs (</a:t>
            </a:r>
            <a:r>
              <a:rPr lang="pt-BR" sz="2800" b="1" u="sng" dirty="0"/>
              <a:t>CLT, 896-C, § 7º</a:t>
            </a:r>
            <a:r>
              <a:rPr lang="pt-BR" sz="2800" b="1" u="sng" dirty="0" smtClean="0"/>
              <a:t>).</a:t>
            </a:r>
            <a:endParaRPr lang="pt-BR" sz="2000" b="1" u="sng" dirty="0"/>
          </a:p>
          <a:p>
            <a:pPr algn="just"/>
            <a:r>
              <a:rPr lang="pt-BR" sz="2800" b="1" u="sng" dirty="0" smtClean="0"/>
              <a:t>Admissão de </a:t>
            </a:r>
            <a:r>
              <a:rPr lang="pt-BR" sz="2800" b="1" u="sng" dirty="0"/>
              <a:t>manifestação de </a:t>
            </a:r>
            <a:r>
              <a:rPr lang="pt-BR" sz="2800" b="1" u="sng" dirty="0" smtClean="0"/>
              <a:t>terceiros como </a:t>
            </a:r>
            <a:r>
              <a:rPr lang="pt-BR" sz="2800" b="1" i="1" u="sng" dirty="0" err="1" smtClean="0"/>
              <a:t>amicus</a:t>
            </a:r>
            <a:r>
              <a:rPr lang="pt-BR" sz="2800" b="1" i="1" u="sng" dirty="0" smtClean="0"/>
              <a:t> </a:t>
            </a:r>
            <a:r>
              <a:rPr lang="pt-BR" sz="2800" b="1" i="1" u="sng" dirty="0" err="1" smtClean="0"/>
              <a:t>curiae</a:t>
            </a:r>
            <a:r>
              <a:rPr lang="pt-BR" sz="2800" b="1" u="sng" dirty="0" smtClean="0"/>
              <a:t> ou assistente simples (CLT</a:t>
            </a:r>
            <a:r>
              <a:rPr lang="pt-BR" sz="2800" b="1" u="sng" dirty="0"/>
              <a:t>, 896-C, § 8º</a:t>
            </a:r>
            <a:r>
              <a:rPr lang="pt-BR" sz="2800" b="1" u="sng" dirty="0" smtClean="0"/>
              <a:t>).</a:t>
            </a:r>
            <a:endParaRPr lang="pt-BR" sz="2000" b="1" u="sng" dirty="0"/>
          </a:p>
          <a:p>
            <a:pPr algn="just"/>
            <a:r>
              <a:rPr lang="pt-BR" sz="2800" b="1" u="sng" dirty="0" smtClean="0"/>
              <a:t>Audiência pública (NCPC</a:t>
            </a:r>
            <a:r>
              <a:rPr lang="pt-BR" sz="2800" b="1" u="sng" dirty="0"/>
              <a:t>, 1.037, § </a:t>
            </a:r>
            <a:r>
              <a:rPr lang="pt-BR" sz="2800" b="1" u="sng" dirty="0" smtClean="0"/>
              <a:t>4º).</a:t>
            </a:r>
            <a:r>
              <a:rPr lang="pt-BR" sz="2800" dirty="0" smtClean="0"/>
              <a:t> </a:t>
            </a:r>
            <a:endParaRPr lang="pt-B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algn="just"/>
            <a:r>
              <a:rPr lang="pt-BR" sz="2600" b="1" u="sng" dirty="0" smtClean="0"/>
              <a:t>Vista às partes – 15d (</a:t>
            </a:r>
            <a:r>
              <a:rPr lang="pt-BR" sz="2600" b="1" u="sng" dirty="0"/>
              <a:t>CLT, 896-C, § 9º; Ato 491/2014, 11, IV).</a:t>
            </a:r>
          </a:p>
          <a:p>
            <a:pPr algn="just"/>
            <a:r>
              <a:rPr lang="pt-BR" sz="2600" b="1" u="sng" dirty="0" smtClean="0"/>
              <a:t>Vista ao MPT – 15d (CLT</a:t>
            </a:r>
            <a:r>
              <a:rPr lang="pt-BR" sz="2600" b="1" u="sng" dirty="0"/>
              <a:t>, 896-C, § 9º; Ato 491/2014, 11, IV).</a:t>
            </a:r>
          </a:p>
          <a:p>
            <a:pPr algn="just"/>
            <a:r>
              <a:rPr lang="pt-BR" sz="2800" b="1" u="sng" dirty="0" smtClean="0"/>
              <a:t>Elaboração do </a:t>
            </a:r>
            <a:r>
              <a:rPr lang="pt-BR" sz="2800" b="1" u="sng" dirty="0"/>
              <a:t>relatório e </a:t>
            </a:r>
            <a:r>
              <a:rPr lang="pt-BR" sz="2800" b="1" u="sng" dirty="0" smtClean="0"/>
              <a:t>encaminhamento </a:t>
            </a:r>
            <a:r>
              <a:rPr lang="pt-BR" sz="2800" b="1" u="sng" dirty="0"/>
              <a:t>aos demais Ministros do órgão julgador (CLT, 896-C, § 10</a:t>
            </a:r>
            <a:r>
              <a:rPr lang="pt-BR" sz="2800" b="1" u="sng" dirty="0" smtClean="0"/>
              <a:t>).</a:t>
            </a:r>
            <a:endParaRPr lang="pt-BR" sz="2000" b="1" u="sng" dirty="0"/>
          </a:p>
          <a:p>
            <a:pPr algn="just"/>
            <a:r>
              <a:rPr lang="pt-BR" sz="2800" b="1" u="sng" dirty="0" smtClean="0"/>
              <a:t>Solicitação de </a:t>
            </a:r>
            <a:r>
              <a:rPr lang="pt-BR" sz="2800" b="1" u="sng" dirty="0"/>
              <a:t>dia para o julgamento (CLT, 896-C, § 10).</a:t>
            </a:r>
            <a:endParaRPr lang="pt-BR" sz="2000" b="1" u="sng" dirty="0"/>
          </a:p>
          <a:p>
            <a:pPr algn="just"/>
            <a:endParaRPr lang="pt-BR" sz="2800" dirty="0" smtClean="0"/>
          </a:p>
          <a:p>
            <a:pPr marL="0" indent="0" algn="just">
              <a:buNone/>
            </a:pPr>
            <a:r>
              <a:rPr lang="pt-BR" sz="2800" b="1" dirty="0" smtClean="0">
                <a:solidFill>
                  <a:srgbClr val="C00000"/>
                </a:solidFill>
              </a:rPr>
              <a:t>6.10</a:t>
            </a:r>
            <a:r>
              <a:rPr lang="pt-BR" sz="2800" b="1" dirty="0">
                <a:solidFill>
                  <a:srgbClr val="C00000"/>
                </a:solidFill>
              </a:rPr>
              <a:t>. </a:t>
            </a:r>
            <a:r>
              <a:rPr lang="pt-BR" sz="2800" b="1" u="heavy" dirty="0" smtClean="0">
                <a:solidFill>
                  <a:srgbClr val="C00000"/>
                </a:solidFill>
              </a:rPr>
              <a:t>Julgamento</a:t>
            </a:r>
            <a:endParaRPr lang="pt-BR" sz="2800" b="1" u="heavy" dirty="0">
              <a:solidFill>
                <a:srgbClr val="C00000"/>
              </a:solidFill>
            </a:endParaRPr>
          </a:p>
          <a:p>
            <a:pPr algn="just"/>
            <a:r>
              <a:rPr lang="pt-BR" sz="2800" b="1" u="sng" dirty="0" smtClean="0"/>
              <a:t>Prazo </a:t>
            </a:r>
            <a:r>
              <a:rPr lang="pt-BR" sz="2800" b="1" u="sng" dirty="0"/>
              <a:t>para o </a:t>
            </a:r>
            <a:r>
              <a:rPr lang="pt-BR" sz="2800" b="1" u="sng" dirty="0" smtClean="0"/>
              <a:t>julgamento</a:t>
            </a:r>
            <a:r>
              <a:rPr lang="pt-BR" sz="2800" b="1" dirty="0" smtClean="0"/>
              <a:t> </a:t>
            </a:r>
            <a:r>
              <a:rPr lang="pt-BR" sz="2800" dirty="0" smtClean="0"/>
              <a:t>– </a:t>
            </a:r>
            <a:r>
              <a:rPr lang="pt-BR" sz="2800" dirty="0"/>
              <a:t>1 ano (Ato 491/2014, 14</a:t>
            </a:r>
            <a:r>
              <a:rPr lang="pt-BR" sz="2800" dirty="0" smtClean="0"/>
              <a:t>).</a:t>
            </a:r>
          </a:p>
          <a:p>
            <a:pPr marL="1257300" lvl="3" indent="0" algn="just">
              <a:buNone/>
            </a:pPr>
            <a:r>
              <a:rPr lang="pt-BR" sz="2800" b="1" dirty="0" smtClean="0">
                <a:solidFill>
                  <a:srgbClr val="002060"/>
                </a:solidFill>
              </a:rPr>
              <a:t>Ato </a:t>
            </a:r>
            <a:r>
              <a:rPr lang="pt-BR" sz="2800" b="1" dirty="0">
                <a:solidFill>
                  <a:srgbClr val="002060"/>
                </a:solidFill>
              </a:rPr>
              <a:t>491/2014. 14. </a:t>
            </a:r>
            <a:r>
              <a:rPr lang="pt-BR" sz="2800" b="1" u="sng" dirty="0">
                <a:solidFill>
                  <a:srgbClr val="002060"/>
                </a:solidFill>
              </a:rPr>
              <a:t>Os recursos afetados deverão ser julgados no prazo de um ano</a:t>
            </a:r>
            <a:r>
              <a:rPr lang="pt-BR" sz="2800" dirty="0">
                <a:solidFill>
                  <a:srgbClr val="002060"/>
                </a:solidFill>
              </a:rPr>
              <a:t> e terão preferência sobre os demais feitos</a:t>
            </a:r>
            <a:r>
              <a:rPr lang="pt-BR" sz="2800" dirty="0" smtClean="0">
                <a:solidFill>
                  <a:srgbClr val="002060"/>
                </a:solidFill>
              </a:rPr>
              <a:t>.</a:t>
            </a:r>
          </a:p>
          <a:p>
            <a:pPr lvl="1" algn="just"/>
            <a:r>
              <a:rPr lang="pt-BR" b="1" u="sng" dirty="0" smtClean="0"/>
              <a:t>Termo </a:t>
            </a:r>
            <a:r>
              <a:rPr lang="pt-BR" b="1" u="sng" dirty="0"/>
              <a:t>inicial?</a:t>
            </a:r>
          </a:p>
          <a:p>
            <a:pPr marL="1257300" lvl="3" indent="0" algn="just">
              <a:buNone/>
            </a:pPr>
            <a:endParaRPr lang="pt-BR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1257300" lvl="3" indent="0" algn="just">
              <a:buNone/>
            </a:pPr>
            <a:r>
              <a:rPr lang="pt-BR" sz="2400" b="1" dirty="0" smtClean="0">
                <a:solidFill>
                  <a:srgbClr val="002060"/>
                </a:solidFill>
              </a:rPr>
              <a:t>NCPC, 1.036, § 5º. </a:t>
            </a:r>
            <a:r>
              <a:rPr lang="pt-BR" sz="2400" dirty="0" smtClean="0">
                <a:solidFill>
                  <a:srgbClr val="002060"/>
                </a:solidFill>
              </a:rPr>
              <a:t>Não ocorrendo o julgamento no </a:t>
            </a:r>
            <a:r>
              <a:rPr lang="pt-BR" sz="2400" b="1" u="sng" dirty="0" smtClean="0">
                <a:solidFill>
                  <a:srgbClr val="002060"/>
                </a:solidFill>
              </a:rPr>
              <a:t>prazo de um ano a contar da publicação da decisão de que trata o inciso I do </a:t>
            </a:r>
            <a:r>
              <a:rPr lang="pt-BR" sz="2400" b="1" i="1" u="sng" dirty="0" smtClean="0">
                <a:solidFill>
                  <a:srgbClr val="002060"/>
                </a:solidFill>
              </a:rPr>
              <a:t>caput</a:t>
            </a:r>
            <a:r>
              <a:rPr lang="pt-BR" sz="2400" dirty="0" smtClean="0">
                <a:solidFill>
                  <a:srgbClr val="002060"/>
                </a:solidFill>
              </a:rPr>
              <a:t>, cessam automaticamente a afetação e a suspensão dos processos em todo o território nacional, que retomarão seu curso normal.</a:t>
            </a:r>
          </a:p>
          <a:p>
            <a:pPr algn="just"/>
            <a:r>
              <a:rPr lang="pt-BR" sz="2800" b="1" u="sng" dirty="0" smtClean="0"/>
              <a:t>Preferência (Ato 491/2014, 14)</a:t>
            </a:r>
            <a:r>
              <a:rPr lang="pt-BR" sz="2800" dirty="0" smtClean="0"/>
              <a:t>.</a:t>
            </a:r>
          </a:p>
          <a:p>
            <a:pPr lvl="1" algn="just"/>
            <a:r>
              <a:rPr lang="pt-BR" b="1" u="sng" dirty="0" smtClean="0"/>
              <a:t>Preferência absoluta?</a:t>
            </a:r>
            <a:r>
              <a:rPr lang="pt-BR" dirty="0" smtClean="0"/>
              <a:t> (LMS, 20; CPC, 1.211-A).</a:t>
            </a:r>
          </a:p>
          <a:p>
            <a:pPr algn="just"/>
            <a:r>
              <a:rPr lang="pt-BR" sz="2800" b="1" u="sng" dirty="0" smtClean="0"/>
              <a:t>Efeitos do decurso do prazo sem julgamento</a:t>
            </a:r>
          </a:p>
          <a:p>
            <a:pPr lvl="1" algn="just"/>
            <a:r>
              <a:rPr lang="pt-BR" b="1" u="sng" dirty="0" smtClean="0"/>
              <a:t>cessação da afetação e da suspensão (Ato 491/2014, 14, § 1º)</a:t>
            </a:r>
            <a:r>
              <a:rPr lang="pt-BR" dirty="0" smtClean="0"/>
              <a:t>.</a:t>
            </a:r>
          </a:p>
          <a:p>
            <a:pPr marL="1257300" lvl="3" indent="0" algn="just">
              <a:buNone/>
            </a:pPr>
            <a:r>
              <a:rPr lang="pt-BR" sz="2400" b="1" dirty="0" smtClean="0">
                <a:solidFill>
                  <a:srgbClr val="002060"/>
                </a:solidFill>
              </a:rPr>
              <a:t>Ato 491/2014. 14, § 1º. </a:t>
            </a:r>
            <a:r>
              <a:rPr lang="pt-BR" sz="2400" b="1" u="sng" dirty="0" smtClean="0">
                <a:solidFill>
                  <a:srgbClr val="002060"/>
                </a:solidFill>
              </a:rPr>
              <a:t>Não se dando o julgamento no prazo de um ano, cessam automaticamente a afetação e a suspensão dos processos</a:t>
            </a:r>
            <a:r>
              <a:rPr lang="pt-BR" sz="2400" b="1" dirty="0" smtClean="0">
                <a:solidFill>
                  <a:srgbClr val="002060"/>
                </a:solidFill>
              </a:rPr>
              <a:t>.</a:t>
            </a:r>
            <a:endParaRPr lang="pt-BR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17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lvl="1" algn="just"/>
            <a:r>
              <a:rPr lang="pt-BR" b="1" u="sng" dirty="0" smtClean="0"/>
              <a:t>possibilidade </a:t>
            </a:r>
            <a:r>
              <a:rPr lang="pt-BR" b="1" u="sng" dirty="0"/>
              <a:t>de nova afetação (Ato 491/2014, 14, § 2º).</a:t>
            </a:r>
          </a:p>
          <a:p>
            <a:pPr marL="1257300" lvl="3" indent="0" algn="just">
              <a:buNone/>
            </a:pPr>
            <a:r>
              <a:rPr lang="pt-BR" sz="2800" b="1" dirty="0">
                <a:solidFill>
                  <a:srgbClr val="002060"/>
                </a:solidFill>
              </a:rPr>
              <a:t>Ato 491/2014. 14, § 2º. </a:t>
            </a:r>
            <a:r>
              <a:rPr lang="pt-BR" sz="2800" b="1" u="sng" dirty="0">
                <a:solidFill>
                  <a:srgbClr val="002060"/>
                </a:solidFill>
              </a:rPr>
              <a:t>Ocorrendo a hipótese do parágrafo anterior, é permitido a outro Relator</a:t>
            </a:r>
            <a:r>
              <a:rPr lang="pt-BR" sz="2800" dirty="0">
                <a:solidFill>
                  <a:srgbClr val="002060"/>
                </a:solidFill>
              </a:rPr>
              <a:t>, nos termos do artigo 896-C da CLT, </a:t>
            </a:r>
            <a:r>
              <a:rPr lang="pt-BR" sz="2800" b="1" u="sng" dirty="0">
                <a:solidFill>
                  <a:srgbClr val="002060"/>
                </a:solidFill>
              </a:rPr>
              <a:t>afetar dois ou mais recursos representativos da controvérsia</a:t>
            </a:r>
            <a:r>
              <a:rPr lang="pt-BR" sz="2800" b="1" dirty="0">
                <a:solidFill>
                  <a:srgbClr val="002060"/>
                </a:solidFill>
              </a:rPr>
              <a:t>.</a:t>
            </a:r>
            <a:endParaRPr lang="pt-BR" sz="2800" dirty="0">
              <a:solidFill>
                <a:srgbClr val="002060"/>
              </a:solidFill>
            </a:endParaRPr>
          </a:p>
          <a:p>
            <a:pPr algn="just"/>
            <a:r>
              <a:rPr lang="pt-BR" sz="2800" b="1" u="sng" dirty="0" smtClean="0"/>
              <a:t>Veto </a:t>
            </a:r>
            <a:r>
              <a:rPr lang="pt-BR" sz="2800" b="1" u="sng" dirty="0"/>
              <a:t>à decisão de questão não delimitada na decisão de afetação.</a:t>
            </a:r>
          </a:p>
          <a:p>
            <a:pPr marL="1257300" lvl="3" indent="0" algn="just">
              <a:buNone/>
            </a:pPr>
            <a:r>
              <a:rPr lang="pt-BR" sz="2800" b="1" dirty="0">
                <a:solidFill>
                  <a:srgbClr val="002060"/>
                </a:solidFill>
              </a:rPr>
              <a:t>TST-Ato nº 491/2014, 13. </a:t>
            </a:r>
            <a:r>
              <a:rPr lang="pt-BR" sz="2800" b="1" u="sng" dirty="0">
                <a:solidFill>
                  <a:srgbClr val="002060"/>
                </a:solidFill>
              </a:rPr>
              <a:t>É vedado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dirty="0">
                <a:solidFill>
                  <a:srgbClr val="002060"/>
                </a:solidFill>
              </a:rPr>
              <a:t>ao órgão colegiado </a:t>
            </a:r>
            <a:r>
              <a:rPr lang="pt-BR" sz="2800" b="1" u="sng" dirty="0">
                <a:solidFill>
                  <a:srgbClr val="002060"/>
                </a:solidFill>
              </a:rPr>
              <a:t>decidir</a:t>
            </a:r>
            <a:r>
              <a:rPr lang="pt-BR" sz="2800" dirty="0">
                <a:solidFill>
                  <a:srgbClr val="002060"/>
                </a:solidFill>
              </a:rPr>
              <a:t>, para os fins do artigo 896-C da CLT,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b="1" u="sng" dirty="0">
                <a:solidFill>
                  <a:srgbClr val="002060"/>
                </a:solidFill>
              </a:rPr>
              <a:t>questão não delimitada na decisão de afetação</a:t>
            </a:r>
            <a:r>
              <a:rPr lang="pt-BR" sz="2800" b="1" dirty="0" smtClean="0">
                <a:solidFill>
                  <a:srgbClr val="002060"/>
                </a:solidFill>
              </a:rPr>
              <a:t>.</a:t>
            </a:r>
            <a:endParaRPr lang="pt-BR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33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algn="just"/>
            <a:r>
              <a:rPr lang="pt-BR" sz="2800" b="1" u="sng" dirty="0" smtClean="0"/>
              <a:t>Obrigatoriedade </a:t>
            </a:r>
            <a:r>
              <a:rPr lang="pt-BR" sz="2800" b="1" u="sng" dirty="0"/>
              <a:t>de abordagem de todos os fundamentos</a:t>
            </a:r>
            <a:r>
              <a:rPr lang="pt-BR" sz="2800" dirty="0"/>
              <a:t>.</a:t>
            </a:r>
          </a:p>
          <a:p>
            <a:pPr marL="1257300" lvl="3" indent="0" algn="just">
              <a:buNone/>
            </a:pPr>
            <a:r>
              <a:rPr lang="pt-BR" sz="2800" b="1" dirty="0">
                <a:solidFill>
                  <a:srgbClr val="002060"/>
                </a:solidFill>
              </a:rPr>
              <a:t>TST-Ato nº 491/2014, 17. </a:t>
            </a:r>
            <a:r>
              <a:rPr lang="pt-BR" sz="2800" b="1" u="sng" dirty="0">
                <a:solidFill>
                  <a:srgbClr val="002060"/>
                </a:solidFill>
              </a:rPr>
              <a:t>O conteúdo do acórdão paradigma abrangerá a análise de todos os fundamentos suscitados à tese jurídica discutida, favoráveis ou contrários</a:t>
            </a:r>
            <a:r>
              <a:rPr lang="pt-BR" sz="2800" b="1" dirty="0">
                <a:solidFill>
                  <a:srgbClr val="002060"/>
                </a:solidFill>
              </a:rPr>
              <a:t>.</a:t>
            </a:r>
            <a:endParaRPr lang="pt-BR" sz="2800" dirty="0">
              <a:solidFill>
                <a:srgbClr val="002060"/>
              </a:solidFill>
            </a:endParaRPr>
          </a:p>
          <a:p>
            <a:pPr marL="1257300" lvl="3" indent="0" algn="just">
              <a:buNone/>
            </a:pPr>
            <a:endParaRPr lang="pt-BR" sz="2800" b="1" dirty="0" smtClean="0"/>
          </a:p>
          <a:p>
            <a:pPr marL="1257300" lvl="3" indent="0" algn="just">
              <a:buNone/>
            </a:pPr>
            <a:r>
              <a:rPr lang="pt-BR" sz="2800" b="1" dirty="0" smtClean="0"/>
              <a:t>NCPC, 1.037, § 5º. O conteúdo do </a:t>
            </a:r>
            <a:r>
              <a:rPr lang="pt-BR" sz="2800" b="1" u="sng" dirty="0" smtClean="0"/>
              <a:t>acórdão abrangerá a análise de todos os fundamentos suscitados à tese jurídica discutida, favoráveis ou </a:t>
            </a:r>
            <a:r>
              <a:rPr lang="pt-BR" sz="2800" b="1" u="sng" smtClean="0"/>
              <a:t>contrários</a:t>
            </a:r>
            <a:r>
              <a:rPr lang="pt-BR" sz="2800" b="1" smtClean="0"/>
              <a:t>.</a:t>
            </a:r>
            <a:endParaRPr lang="pt-BR" sz="2800" dirty="0"/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5838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rgbClr val="C00000"/>
                </a:solidFill>
              </a:rPr>
              <a:t>6.11</a:t>
            </a:r>
            <a:r>
              <a:rPr lang="pt-BR" b="1" dirty="0">
                <a:solidFill>
                  <a:srgbClr val="C00000"/>
                </a:solidFill>
              </a:rPr>
              <a:t>. </a:t>
            </a:r>
            <a:r>
              <a:rPr lang="pt-BR" b="1" u="heavy" dirty="0" smtClean="0">
                <a:solidFill>
                  <a:srgbClr val="C00000"/>
                </a:solidFill>
              </a:rPr>
              <a:t>Efeitos decorrentes do julgamento definitivo</a:t>
            </a:r>
          </a:p>
          <a:p>
            <a:pPr algn="just"/>
            <a:r>
              <a:rPr lang="pt-BR" sz="2800" b="1" u="sng" dirty="0" smtClean="0"/>
              <a:t>Efeitos </a:t>
            </a:r>
            <a:r>
              <a:rPr lang="pt-BR" sz="2800" b="1" u="sng" dirty="0"/>
              <a:t>sobre </a:t>
            </a:r>
            <a:r>
              <a:rPr lang="pt-BR" sz="2800" b="1" u="sng" dirty="0" smtClean="0"/>
              <a:t>recursos sobrestados </a:t>
            </a:r>
            <a:r>
              <a:rPr lang="pt-BR" sz="2800" b="1" u="sng" dirty="0"/>
              <a:t>no </a:t>
            </a:r>
            <a:r>
              <a:rPr lang="pt-BR" sz="2800" b="1" u="sng" dirty="0" smtClean="0"/>
              <a:t>TST</a:t>
            </a:r>
            <a:r>
              <a:rPr lang="pt-BR" sz="2800" dirty="0"/>
              <a:t> </a:t>
            </a:r>
            <a:r>
              <a:rPr lang="pt-BR" sz="2800" dirty="0" smtClean="0"/>
              <a:t>– a decisões monocráticas dos relatores (CPC, 557);</a:t>
            </a:r>
          </a:p>
          <a:p>
            <a:pPr algn="just"/>
            <a:r>
              <a:rPr lang="pt-BR" sz="2800" b="1" u="sng" dirty="0" smtClean="0"/>
              <a:t>Efeitos </a:t>
            </a:r>
            <a:r>
              <a:rPr lang="pt-BR" sz="2800" b="1" u="sng" dirty="0"/>
              <a:t>sobre RR e RO sobrestados nos TRTs</a:t>
            </a:r>
            <a:r>
              <a:rPr lang="pt-BR" sz="2800" b="1" dirty="0"/>
              <a:t>:</a:t>
            </a:r>
          </a:p>
          <a:p>
            <a:pPr lvl="1" algn="just"/>
            <a:r>
              <a:rPr lang="pt-BR" b="1" u="sng" dirty="0" smtClean="0"/>
              <a:t>se o </a:t>
            </a:r>
            <a:r>
              <a:rPr lang="pt-BR" b="1" u="sng" dirty="0"/>
              <a:t>acórdão </a:t>
            </a:r>
            <a:r>
              <a:rPr lang="pt-BR" b="1" u="sng" dirty="0" smtClean="0"/>
              <a:t>impugnado estiver </a:t>
            </a:r>
            <a:r>
              <a:rPr lang="pt-BR" b="1" u="sng" dirty="0"/>
              <a:t>em consonância com a decisão do TST</a:t>
            </a:r>
            <a:r>
              <a:rPr lang="pt-BR" dirty="0"/>
              <a:t> </a:t>
            </a:r>
            <a:r>
              <a:rPr lang="pt-BR" dirty="0" smtClean="0"/>
              <a:t>– emissão de juízo </a:t>
            </a:r>
            <a:r>
              <a:rPr lang="pt-BR" dirty="0"/>
              <a:t>de admissibilidade negativo (CLT, 896-C, § 11, I; Ato 491/2014, 21, I);</a:t>
            </a:r>
          </a:p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CLT, 896-C, § 11. </a:t>
            </a:r>
            <a:r>
              <a:rPr lang="pt-BR" sz="2400" b="1" u="sng" dirty="0">
                <a:solidFill>
                  <a:srgbClr val="002060"/>
                </a:solidFill>
              </a:rPr>
              <a:t>Publicado o acórdão</a:t>
            </a:r>
            <a:r>
              <a:rPr lang="pt-BR" sz="2400" dirty="0">
                <a:solidFill>
                  <a:srgbClr val="002060"/>
                </a:solidFill>
              </a:rPr>
              <a:t> do Tribunal Superior do Trabalho, </a:t>
            </a:r>
            <a:r>
              <a:rPr lang="pt-BR" sz="2400" b="1" u="sng" dirty="0">
                <a:solidFill>
                  <a:srgbClr val="002060"/>
                </a:solidFill>
              </a:rPr>
              <a:t>os recursos de revista sobrestados na origem</a:t>
            </a:r>
            <a:r>
              <a:rPr lang="pt-BR" sz="2400" b="1" dirty="0">
                <a:solidFill>
                  <a:srgbClr val="002060"/>
                </a:solidFill>
              </a:rPr>
              <a:t>:</a:t>
            </a:r>
            <a:endParaRPr lang="pt-BR" sz="2400" dirty="0">
              <a:solidFill>
                <a:srgbClr val="002060"/>
              </a:solidFill>
            </a:endParaRPr>
          </a:p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I – </a:t>
            </a:r>
            <a:r>
              <a:rPr lang="pt-BR" sz="2400" b="1" u="sng" dirty="0">
                <a:solidFill>
                  <a:srgbClr val="002060"/>
                </a:solidFill>
              </a:rPr>
              <a:t>terão seguimento denegado na hipótese de o acórdão recorrido coincidir</a:t>
            </a:r>
            <a:r>
              <a:rPr lang="pt-BR" sz="2400" dirty="0">
                <a:solidFill>
                  <a:srgbClr val="002060"/>
                </a:solidFill>
              </a:rPr>
              <a:t> com a orientação a respeito da matéria no Tribunal Superior do Trabalho; </a:t>
            </a:r>
            <a:r>
              <a:rPr lang="pt-BR" sz="2400" dirty="0" smtClean="0">
                <a:solidFill>
                  <a:srgbClr val="002060"/>
                </a:solidFill>
              </a:rPr>
              <a:t>ou</a:t>
            </a:r>
            <a:endParaRPr lang="pt-B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8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lvl="2" algn="just"/>
            <a:r>
              <a:rPr lang="pt-BR" sz="2800" b="1" u="sng" dirty="0"/>
              <a:t>Obs. 1</a:t>
            </a:r>
            <a:r>
              <a:rPr lang="pt-BR" sz="2800" b="1" dirty="0"/>
              <a:t>:</a:t>
            </a:r>
            <a:r>
              <a:rPr lang="pt-BR" sz="2800" dirty="0"/>
              <a:t> </a:t>
            </a:r>
            <a:r>
              <a:rPr lang="pt-BR" sz="2800" b="1" u="sng" dirty="0"/>
              <a:t>a decisão de inadmissibilidade do recurso comporta impugnação</a:t>
            </a:r>
            <a:r>
              <a:rPr lang="pt-BR" sz="2800" b="1" u="sng" dirty="0" smtClean="0"/>
              <a:t>?</a:t>
            </a:r>
            <a:endParaRPr lang="pt-BR" sz="2800" dirty="0"/>
          </a:p>
          <a:p>
            <a:pPr marL="1371600" lvl="3" indent="0" algn="just">
              <a:buNone/>
            </a:pPr>
            <a:r>
              <a:rPr lang="pt-BR" sz="2400" dirty="0" smtClean="0">
                <a:solidFill>
                  <a:srgbClr val="002060"/>
                </a:solidFill>
              </a:rPr>
              <a:t>“Não </a:t>
            </a:r>
            <a:r>
              <a:rPr lang="pt-BR" sz="2400" dirty="0">
                <a:solidFill>
                  <a:srgbClr val="002060"/>
                </a:solidFill>
              </a:rPr>
              <a:t>cabe </a:t>
            </a:r>
            <a:r>
              <a:rPr lang="pt-BR" sz="2400" dirty="0" smtClean="0">
                <a:solidFill>
                  <a:srgbClr val="002060"/>
                </a:solidFill>
              </a:rPr>
              <a:t>AI </a:t>
            </a:r>
            <a:r>
              <a:rPr lang="pt-BR" sz="2400" dirty="0">
                <a:solidFill>
                  <a:srgbClr val="002060"/>
                </a:solidFill>
              </a:rPr>
              <a:t>contra decisão que nega seguimento a recurso especial com base no art. 543, § 7º, inciso I, do </a:t>
            </a:r>
            <a:r>
              <a:rPr lang="pt-BR" sz="2400" dirty="0" smtClean="0">
                <a:solidFill>
                  <a:srgbClr val="002060"/>
                </a:solidFill>
              </a:rPr>
              <a:t>CPC” </a:t>
            </a:r>
            <a:r>
              <a:rPr lang="pt-BR" sz="2400" dirty="0">
                <a:solidFill>
                  <a:srgbClr val="002060"/>
                </a:solidFill>
              </a:rPr>
              <a:t>(STJ-QO no Ag 1154599/SP, </a:t>
            </a:r>
            <a:r>
              <a:rPr lang="pt-BR" sz="2400" dirty="0" smtClean="0">
                <a:solidFill>
                  <a:srgbClr val="002060"/>
                </a:solidFill>
              </a:rPr>
              <a:t>CE, </a:t>
            </a:r>
            <a:r>
              <a:rPr lang="pt-BR" sz="2400" dirty="0">
                <a:solidFill>
                  <a:srgbClr val="002060"/>
                </a:solidFill>
              </a:rPr>
              <a:t>DJ 12-5-2011).</a:t>
            </a:r>
          </a:p>
          <a:p>
            <a:pPr lvl="2" algn="just"/>
            <a:r>
              <a:rPr lang="pt-BR" sz="2800" b="1" u="sng" dirty="0"/>
              <a:t>Obs. 2</a:t>
            </a:r>
            <a:r>
              <a:rPr lang="pt-BR" sz="2800" b="1" dirty="0"/>
              <a:t>:</a:t>
            </a:r>
            <a:r>
              <a:rPr lang="pt-BR" sz="2800" dirty="0"/>
              <a:t> </a:t>
            </a:r>
            <a:r>
              <a:rPr lang="pt-BR" sz="2800" b="1" u="sng" dirty="0"/>
              <a:t>se </a:t>
            </a:r>
            <a:r>
              <a:rPr lang="pt-BR" sz="2800" b="1" u="sng" dirty="0" smtClean="0"/>
              <a:t>comportar </a:t>
            </a:r>
            <a:r>
              <a:rPr lang="pt-BR" sz="2800" b="1" u="sng" dirty="0"/>
              <a:t>impugnação, </a:t>
            </a:r>
            <a:r>
              <a:rPr lang="pt-BR" sz="2800" b="1" u="sng" dirty="0" smtClean="0"/>
              <a:t>qual será o </a:t>
            </a:r>
            <a:r>
              <a:rPr lang="pt-BR" sz="2800" b="1" u="sng" dirty="0"/>
              <a:t>recurso </a:t>
            </a:r>
            <a:r>
              <a:rPr lang="pt-BR" sz="2800" b="1" u="sng" dirty="0" smtClean="0"/>
              <a:t>adequado: AI</a:t>
            </a:r>
            <a:r>
              <a:rPr lang="pt-BR" sz="2800" b="1" u="sng" dirty="0"/>
              <a:t>, AG ou o A (</a:t>
            </a:r>
            <a:r>
              <a:rPr lang="pt-BR" sz="2800" b="1" u="sng" dirty="0" err="1"/>
              <a:t>AIn</a:t>
            </a:r>
            <a:r>
              <a:rPr lang="pt-BR" sz="2800" b="1" u="sng" dirty="0"/>
              <a:t>)?</a:t>
            </a:r>
          </a:p>
          <a:p>
            <a:pPr lvl="2" algn="just"/>
            <a:r>
              <a:rPr lang="pt-BR" sz="2800" b="1" u="sng" dirty="0"/>
              <a:t>Obs. 3</a:t>
            </a:r>
            <a:r>
              <a:rPr lang="pt-BR" sz="2800" b="1" dirty="0"/>
              <a:t>:</a:t>
            </a:r>
            <a:r>
              <a:rPr lang="pt-BR" sz="2800" dirty="0"/>
              <a:t> </a:t>
            </a:r>
            <a:r>
              <a:rPr lang="pt-BR" sz="2800" b="1" u="sng" dirty="0"/>
              <a:t>se </a:t>
            </a:r>
            <a:r>
              <a:rPr lang="pt-BR" sz="2800" b="1" u="sng" dirty="0" smtClean="0"/>
              <a:t>não </a:t>
            </a:r>
            <a:r>
              <a:rPr lang="pt-BR" sz="2800" b="1" u="sng" dirty="0"/>
              <a:t>comportar impugnação, </a:t>
            </a:r>
            <a:r>
              <a:rPr lang="pt-BR" sz="2800" b="1" u="sng" dirty="0" smtClean="0"/>
              <a:t>sendo a </a:t>
            </a:r>
            <a:r>
              <a:rPr lang="pt-BR" sz="2800" b="1" u="sng" dirty="0"/>
              <a:t>matéria constitucional caberá </a:t>
            </a:r>
            <a:r>
              <a:rPr lang="pt-BR" sz="2800" b="1" u="sng" dirty="0" smtClean="0"/>
              <a:t>RE?</a:t>
            </a:r>
            <a:endParaRPr lang="pt-BR" sz="2800" b="1" u="sng" dirty="0"/>
          </a:p>
          <a:p>
            <a:pPr lvl="2" algn="just"/>
            <a:r>
              <a:rPr lang="pt-BR" sz="2800" b="1" u="sng" dirty="0" smtClean="0"/>
              <a:t>Obs</a:t>
            </a:r>
            <a:r>
              <a:rPr lang="pt-BR" sz="2800" b="1" u="sng" dirty="0"/>
              <a:t>. 4</a:t>
            </a:r>
            <a:r>
              <a:rPr lang="pt-BR" sz="2800" b="1" dirty="0"/>
              <a:t>:</a:t>
            </a:r>
            <a:r>
              <a:rPr lang="pt-BR" sz="2800" dirty="0"/>
              <a:t> </a:t>
            </a:r>
            <a:r>
              <a:rPr lang="pt-BR" sz="2800" b="1" u="sng" dirty="0"/>
              <a:t>se o recurso possuir </a:t>
            </a:r>
            <a:r>
              <a:rPr lang="pt-BR" sz="2800" b="1" u="sng" dirty="0" smtClean="0"/>
              <a:t>fundamento </a:t>
            </a:r>
            <a:r>
              <a:rPr lang="pt-BR" sz="2800" b="1" u="sng" dirty="0"/>
              <a:t>autônomo não </a:t>
            </a:r>
            <a:r>
              <a:rPr lang="pt-BR" sz="2800" b="1" u="sng" dirty="0" smtClean="0"/>
              <a:t>tratado </a:t>
            </a:r>
            <a:r>
              <a:rPr lang="pt-BR" sz="2800" b="1" u="sng" dirty="0"/>
              <a:t>no julgamento do acórdão </a:t>
            </a:r>
            <a:r>
              <a:rPr lang="pt-BR" sz="2800" b="1" u="sng" dirty="0" smtClean="0"/>
              <a:t>paradigma?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5838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lvl="1" algn="just"/>
            <a:r>
              <a:rPr lang="pt-BR" b="1" u="sng" dirty="0" smtClean="0"/>
              <a:t>se </a:t>
            </a:r>
            <a:r>
              <a:rPr lang="pt-BR" b="1" u="sng" dirty="0"/>
              <a:t>o acórdão impugnado estiver em dissonância com a decisão do TST</a:t>
            </a:r>
            <a:r>
              <a:rPr lang="pt-BR" dirty="0"/>
              <a:t> </a:t>
            </a:r>
            <a:r>
              <a:rPr lang="pt-BR" dirty="0" smtClean="0"/>
              <a:t>– </a:t>
            </a:r>
            <a:r>
              <a:rPr lang="pt-BR" dirty="0"/>
              <a:t>os autos serão devolvidos aos órgãos julgadores para novo julgamento do recurso </a:t>
            </a:r>
            <a:r>
              <a:rPr lang="pt-BR" dirty="0" smtClean="0"/>
              <a:t>(</a:t>
            </a:r>
            <a:r>
              <a:rPr lang="pt-BR" dirty="0"/>
              <a:t>CLT, 896-C, § 11, II) ou da demanda originária (Ato 491/2014, 21, II).</a:t>
            </a:r>
          </a:p>
          <a:p>
            <a:pPr marL="1314450" lvl="3" indent="0" algn="just">
              <a:buNone/>
            </a:pPr>
            <a:r>
              <a:rPr lang="pt-BR" sz="2300" b="1" dirty="0">
                <a:solidFill>
                  <a:srgbClr val="002060"/>
                </a:solidFill>
              </a:rPr>
              <a:t>CLT, 896-C, § 11. </a:t>
            </a:r>
            <a:r>
              <a:rPr lang="pt-BR" sz="2300" b="1" u="sng" dirty="0">
                <a:solidFill>
                  <a:srgbClr val="002060"/>
                </a:solidFill>
              </a:rPr>
              <a:t>Publicado o acórdão</a:t>
            </a:r>
            <a:r>
              <a:rPr lang="pt-BR" sz="2300" b="1" dirty="0">
                <a:solidFill>
                  <a:srgbClr val="002060"/>
                </a:solidFill>
              </a:rPr>
              <a:t> </a:t>
            </a:r>
            <a:r>
              <a:rPr lang="pt-BR" sz="2300" dirty="0">
                <a:solidFill>
                  <a:srgbClr val="002060"/>
                </a:solidFill>
              </a:rPr>
              <a:t>do Tribunal Superior do Trabalho, </a:t>
            </a:r>
            <a:r>
              <a:rPr lang="pt-BR" sz="2300" b="1" u="sng" dirty="0">
                <a:solidFill>
                  <a:srgbClr val="002060"/>
                </a:solidFill>
              </a:rPr>
              <a:t>os recursos de revista sobrestados na origem</a:t>
            </a:r>
            <a:r>
              <a:rPr lang="pt-BR" sz="2300" b="1" dirty="0">
                <a:solidFill>
                  <a:srgbClr val="002060"/>
                </a:solidFill>
              </a:rPr>
              <a:t>:</a:t>
            </a:r>
            <a:endParaRPr lang="pt-BR" sz="2300" dirty="0">
              <a:solidFill>
                <a:srgbClr val="002060"/>
              </a:solidFill>
            </a:endParaRPr>
          </a:p>
          <a:p>
            <a:pPr marL="1314450" lvl="3" indent="0" algn="just">
              <a:buNone/>
            </a:pPr>
            <a:r>
              <a:rPr lang="pt-BR" sz="2300" b="1" dirty="0">
                <a:solidFill>
                  <a:srgbClr val="002060"/>
                </a:solidFill>
              </a:rPr>
              <a:t>II </a:t>
            </a:r>
            <a:r>
              <a:rPr lang="pt-BR" sz="2300" b="1" dirty="0" smtClean="0">
                <a:solidFill>
                  <a:srgbClr val="002060"/>
                </a:solidFill>
              </a:rPr>
              <a:t>– </a:t>
            </a:r>
            <a:r>
              <a:rPr lang="pt-BR" sz="2300" b="1" u="sng" dirty="0" smtClean="0">
                <a:solidFill>
                  <a:srgbClr val="002060"/>
                </a:solidFill>
              </a:rPr>
              <a:t>serão </a:t>
            </a:r>
            <a:r>
              <a:rPr lang="pt-BR" sz="2300" b="1" u="sng" dirty="0">
                <a:solidFill>
                  <a:srgbClr val="002060"/>
                </a:solidFill>
              </a:rPr>
              <a:t>novamente examinados pelo Tribunal de origem na hipótese de o acórdão recorrido divergir</a:t>
            </a:r>
            <a:r>
              <a:rPr lang="pt-BR" sz="2300" dirty="0">
                <a:solidFill>
                  <a:srgbClr val="002060"/>
                </a:solidFill>
              </a:rPr>
              <a:t> da orientação do Tribunal Superior do Trabalho a respeito da matéria.</a:t>
            </a:r>
          </a:p>
          <a:p>
            <a:pPr marL="1314450" lvl="3" indent="0" algn="just">
              <a:buNone/>
            </a:pPr>
            <a:r>
              <a:rPr lang="pt-BR" sz="2300" b="1" dirty="0">
                <a:solidFill>
                  <a:srgbClr val="002060"/>
                </a:solidFill>
              </a:rPr>
              <a:t>TST-Ato nº 491/2014, 21. </a:t>
            </a:r>
            <a:r>
              <a:rPr lang="pt-BR" sz="2300" b="1" u="sng" dirty="0">
                <a:solidFill>
                  <a:srgbClr val="002060"/>
                </a:solidFill>
              </a:rPr>
              <a:t>Publicado o acórdão</a:t>
            </a:r>
            <a:r>
              <a:rPr lang="pt-BR" sz="2300" b="1" dirty="0">
                <a:solidFill>
                  <a:srgbClr val="002060"/>
                </a:solidFill>
              </a:rPr>
              <a:t> paradigma:</a:t>
            </a:r>
            <a:endParaRPr lang="pt-BR" sz="2300" dirty="0">
              <a:solidFill>
                <a:srgbClr val="002060"/>
              </a:solidFill>
            </a:endParaRPr>
          </a:p>
          <a:p>
            <a:pPr marL="1314450" lvl="3" indent="0" algn="just">
              <a:buNone/>
            </a:pPr>
            <a:r>
              <a:rPr lang="pt-BR" sz="2300" b="1" dirty="0">
                <a:solidFill>
                  <a:srgbClr val="002060"/>
                </a:solidFill>
              </a:rPr>
              <a:t>II - </a:t>
            </a:r>
            <a:r>
              <a:rPr lang="pt-BR" sz="2300" b="1" u="sng" dirty="0">
                <a:solidFill>
                  <a:srgbClr val="002060"/>
                </a:solidFill>
              </a:rPr>
              <a:t>o órgão que proferiu o acórdão recorrido, na origem, reexaminará a causa de competência originária ou o recurso anteriormente julgado, na hipótese de o acórdão recorrido contrariar</a:t>
            </a:r>
            <a:r>
              <a:rPr lang="pt-BR" sz="2300" dirty="0">
                <a:solidFill>
                  <a:srgbClr val="002060"/>
                </a:solidFill>
              </a:rPr>
              <a:t> a orientação do Tribunal Superior</a:t>
            </a:r>
            <a:r>
              <a:rPr lang="pt-BR" sz="2300" dirty="0" smtClean="0">
                <a:solidFill>
                  <a:srgbClr val="002060"/>
                </a:solidFill>
              </a:rPr>
              <a:t>;</a:t>
            </a:r>
            <a:endParaRPr lang="pt-BR" sz="2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8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lvl="2" algn="just"/>
            <a:r>
              <a:rPr lang="pt-BR" sz="2700" b="1" u="sng" dirty="0" smtClean="0"/>
              <a:t>Obs</a:t>
            </a:r>
            <a:r>
              <a:rPr lang="pt-BR" sz="2700" b="1" u="sng" dirty="0"/>
              <a:t>. 1</a:t>
            </a:r>
            <a:r>
              <a:rPr lang="pt-BR" sz="2700" dirty="0"/>
              <a:t>: </a:t>
            </a:r>
            <a:r>
              <a:rPr lang="pt-BR" sz="2700" u="sng" dirty="0" smtClean="0"/>
              <a:t>o </a:t>
            </a:r>
            <a:r>
              <a:rPr lang="pt-BR" sz="2700" u="sng" dirty="0"/>
              <a:t>juízo de retratação </a:t>
            </a:r>
            <a:r>
              <a:rPr lang="pt-BR" sz="2700" u="sng" dirty="0" smtClean="0"/>
              <a:t>impõe a aplicação da </a:t>
            </a:r>
            <a:r>
              <a:rPr lang="pt-BR" sz="2700" u="sng" dirty="0"/>
              <a:t>tese do acórdão paradigma (Ato 491/2014, </a:t>
            </a:r>
            <a:r>
              <a:rPr lang="pt-BR" sz="2700" u="sng" dirty="0" smtClean="0"/>
              <a:t>20 e 21, III</a:t>
            </a:r>
            <a:r>
              <a:rPr lang="pt-BR" sz="2800" u="sng" dirty="0" smtClean="0"/>
              <a:t>)</a:t>
            </a:r>
            <a:r>
              <a:rPr lang="pt-BR" sz="2800" dirty="0" smtClean="0"/>
              <a:t>.</a:t>
            </a:r>
            <a:endParaRPr lang="pt-BR" sz="2800" dirty="0"/>
          </a:p>
          <a:p>
            <a:pPr marL="1828800" lvl="4" indent="0" algn="just">
              <a:buNone/>
            </a:pPr>
            <a:r>
              <a:rPr lang="pt-BR" sz="2800" b="1" dirty="0" smtClean="0">
                <a:solidFill>
                  <a:srgbClr val="002060"/>
                </a:solidFill>
              </a:rPr>
              <a:t>TST-Ato </a:t>
            </a:r>
            <a:r>
              <a:rPr lang="pt-BR" sz="2800" b="1" dirty="0">
                <a:solidFill>
                  <a:srgbClr val="002060"/>
                </a:solidFill>
              </a:rPr>
              <a:t>nº 491/2014, 20. </a:t>
            </a:r>
            <a:r>
              <a:rPr lang="pt-BR" sz="2800" b="1" u="sng" dirty="0">
                <a:solidFill>
                  <a:srgbClr val="002060"/>
                </a:solidFill>
              </a:rPr>
              <a:t>Decidido o recurso representativo da controvérsia, os órgãos </a:t>
            </a:r>
            <a:r>
              <a:rPr lang="pt-BR" sz="2800" b="1" u="sng" dirty="0" smtClean="0">
                <a:solidFill>
                  <a:srgbClr val="002060"/>
                </a:solidFill>
              </a:rPr>
              <a:t>jurisdicionais</a:t>
            </a:r>
            <a:r>
              <a:rPr lang="pt-BR" sz="2800" dirty="0" smtClean="0">
                <a:solidFill>
                  <a:srgbClr val="002060"/>
                </a:solidFill>
              </a:rPr>
              <a:t> respectivos declararão prejudicados os demais recursos versando sobre idêntica controvérsia </a:t>
            </a:r>
            <a:r>
              <a:rPr lang="pt-BR" sz="2800" b="1" dirty="0" smtClean="0">
                <a:solidFill>
                  <a:srgbClr val="002060"/>
                </a:solidFill>
              </a:rPr>
              <a:t>ou </a:t>
            </a:r>
            <a:r>
              <a:rPr lang="pt-BR" sz="2800" b="1" dirty="0">
                <a:solidFill>
                  <a:srgbClr val="002060"/>
                </a:solidFill>
              </a:rPr>
              <a:t>os </a:t>
            </a:r>
            <a:r>
              <a:rPr lang="pt-BR" sz="2800" b="1" u="sng" dirty="0">
                <a:solidFill>
                  <a:srgbClr val="002060"/>
                </a:solidFill>
              </a:rPr>
              <a:t>decidirão aplicando a tese</a:t>
            </a:r>
            <a:r>
              <a:rPr lang="pt-BR" sz="2800" b="1" dirty="0">
                <a:solidFill>
                  <a:srgbClr val="002060"/>
                </a:solidFill>
              </a:rPr>
              <a:t>.</a:t>
            </a:r>
            <a:endParaRPr lang="pt-BR" sz="2800" dirty="0">
              <a:solidFill>
                <a:srgbClr val="002060"/>
              </a:solidFill>
            </a:endParaRPr>
          </a:p>
          <a:p>
            <a:pPr marL="1828800" lvl="4" indent="0" algn="just">
              <a:buNone/>
            </a:pPr>
            <a:r>
              <a:rPr lang="pt-BR" sz="2800" b="1" dirty="0">
                <a:solidFill>
                  <a:srgbClr val="002060"/>
                </a:solidFill>
              </a:rPr>
              <a:t>TST-Ato nº 491/2014, 21, III – </a:t>
            </a:r>
            <a:r>
              <a:rPr lang="pt-BR" sz="2800" b="1" u="sng" dirty="0">
                <a:solidFill>
                  <a:srgbClr val="002060"/>
                </a:solidFill>
              </a:rPr>
              <a:t>os processos suspensos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b="1" u="sng" dirty="0">
                <a:solidFill>
                  <a:srgbClr val="002060"/>
                </a:solidFill>
              </a:rPr>
              <a:t>em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dirty="0">
                <a:solidFill>
                  <a:srgbClr val="002060"/>
                </a:solidFill>
              </a:rPr>
              <a:t>primeiro e </a:t>
            </a:r>
            <a:r>
              <a:rPr lang="pt-BR" sz="2800" b="1" u="sng" dirty="0">
                <a:solidFill>
                  <a:srgbClr val="002060"/>
                </a:solidFill>
              </a:rPr>
              <a:t>segundo graus de jurisdição retomarão o curso para julgamento e aplicação da tese firmada pelo Tribunal Superior</a:t>
            </a:r>
            <a:r>
              <a:rPr lang="pt-BR" sz="2800" b="1" dirty="0" smtClean="0">
                <a:solidFill>
                  <a:srgbClr val="002060"/>
                </a:solidFill>
              </a:rPr>
              <a:t>.</a:t>
            </a:r>
            <a:endParaRPr lang="pt-BR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8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lvl="2" algn="just"/>
            <a:r>
              <a:rPr lang="pt-BR" sz="2800" b="1" u="sng" dirty="0"/>
              <a:t>Obs. 2</a:t>
            </a:r>
            <a:r>
              <a:rPr lang="pt-BR" sz="2800" dirty="0"/>
              <a:t>: </a:t>
            </a:r>
            <a:r>
              <a:rPr lang="pt-BR" sz="2800" b="1" i="1" u="sng" dirty="0" err="1"/>
              <a:t>Distinguishing</a:t>
            </a:r>
            <a:r>
              <a:rPr lang="pt-BR" sz="2800" dirty="0"/>
              <a:t> </a:t>
            </a:r>
            <a:r>
              <a:rPr lang="pt-BR" sz="2800" dirty="0" smtClean="0"/>
              <a:t>– somente poder-se-á </a:t>
            </a:r>
            <a:r>
              <a:rPr lang="pt-BR" sz="2800" dirty="0"/>
              <a:t>deixar de aplicar a tese se </a:t>
            </a:r>
            <a:r>
              <a:rPr lang="pt-BR" sz="2800" dirty="0" smtClean="0"/>
              <a:t>o </a:t>
            </a:r>
            <a:r>
              <a:rPr lang="pt-BR" sz="2800" dirty="0"/>
              <a:t>caso </a:t>
            </a:r>
            <a:r>
              <a:rPr lang="pt-BR" sz="2800" dirty="0" smtClean="0"/>
              <a:t>estiver </a:t>
            </a:r>
            <a:r>
              <a:rPr lang="pt-BR" sz="2800" u="sng" dirty="0" smtClean="0"/>
              <a:t>particularizado </a:t>
            </a:r>
            <a:r>
              <a:rPr lang="pt-BR" sz="2800" u="sng" dirty="0"/>
              <a:t>por hipótese fática distinta (diferença relevante) ou por questão jurídica não examinada na </a:t>
            </a:r>
            <a:r>
              <a:rPr lang="pt-BR" sz="2800" u="sng" dirty="0" smtClean="0"/>
              <a:t>tese</a:t>
            </a:r>
            <a:r>
              <a:rPr lang="pt-BR" sz="2800" dirty="0" smtClean="0"/>
              <a:t> (CLT, 896-C, </a:t>
            </a:r>
            <a:r>
              <a:rPr lang="pt-BR" sz="2800" dirty="0"/>
              <a:t>§ </a:t>
            </a:r>
            <a:r>
              <a:rPr lang="pt-BR" sz="2800" dirty="0" smtClean="0"/>
              <a:t>16; Ato </a:t>
            </a:r>
            <a:r>
              <a:rPr lang="pt-BR" sz="2800" dirty="0"/>
              <a:t>491/2014, 21, § 1º).</a:t>
            </a:r>
          </a:p>
          <a:p>
            <a:pPr marL="1828800" lvl="4" indent="0" algn="just">
              <a:buNone/>
            </a:pPr>
            <a:r>
              <a:rPr lang="pt-BR" sz="2200" b="1" dirty="0">
                <a:solidFill>
                  <a:srgbClr val="002060"/>
                </a:solidFill>
              </a:rPr>
              <a:t>CLT, 896-C, § 16. </a:t>
            </a:r>
            <a:r>
              <a:rPr lang="pt-BR" sz="2200" dirty="0">
                <a:solidFill>
                  <a:srgbClr val="002060"/>
                </a:solidFill>
              </a:rPr>
              <a:t>A decisão firmada em recurso repetitivo </a:t>
            </a:r>
            <a:r>
              <a:rPr lang="pt-BR" sz="2200" b="1" u="sng" dirty="0">
                <a:solidFill>
                  <a:srgbClr val="002060"/>
                </a:solidFill>
              </a:rPr>
              <a:t>não será aplicada aos casos em que se demonstrar que a situação de fato ou de direito é distinta</a:t>
            </a:r>
            <a:r>
              <a:rPr lang="pt-BR" sz="2200" b="1" dirty="0">
                <a:solidFill>
                  <a:srgbClr val="002060"/>
                </a:solidFill>
              </a:rPr>
              <a:t> </a:t>
            </a:r>
            <a:r>
              <a:rPr lang="pt-BR" sz="2200" dirty="0">
                <a:solidFill>
                  <a:srgbClr val="002060"/>
                </a:solidFill>
              </a:rPr>
              <a:t>das presentes no processo julgado sob o rito do recurso repetitivo.</a:t>
            </a:r>
          </a:p>
          <a:p>
            <a:pPr marL="1828800" lvl="4" indent="0" algn="just">
              <a:buNone/>
            </a:pPr>
            <a:r>
              <a:rPr lang="pt-BR" sz="2200" b="1" dirty="0">
                <a:solidFill>
                  <a:srgbClr val="002060"/>
                </a:solidFill>
              </a:rPr>
              <a:t>TST-Ato nº 491/2014, 21, § 1º. </a:t>
            </a:r>
            <a:r>
              <a:rPr lang="pt-BR" sz="2200" dirty="0">
                <a:solidFill>
                  <a:srgbClr val="002060"/>
                </a:solidFill>
              </a:rPr>
              <a:t>Para</a:t>
            </a:r>
            <a:r>
              <a:rPr lang="pt-BR" sz="2200" b="1" dirty="0">
                <a:solidFill>
                  <a:srgbClr val="002060"/>
                </a:solidFill>
              </a:rPr>
              <a:t> </a:t>
            </a:r>
            <a:r>
              <a:rPr lang="pt-BR" sz="2200" b="1" u="sng" dirty="0">
                <a:solidFill>
                  <a:srgbClr val="002060"/>
                </a:solidFill>
              </a:rPr>
              <a:t>fundamentar a decisão de manutenção do entendimento, o órgão que proferiu o acórdão recorrido demonstrará fundamentadamente a existência de distinção, por se tratar de caso particularizado por hipótese fática distinta ou questão jurídica não examinada</a:t>
            </a:r>
            <a:r>
              <a:rPr lang="pt-BR" sz="2200" dirty="0">
                <a:solidFill>
                  <a:srgbClr val="002060"/>
                </a:solidFill>
              </a:rPr>
              <a:t>, a impor solução jurídica diversa</a:t>
            </a:r>
            <a:r>
              <a:rPr lang="pt-BR" sz="2200" dirty="0" smtClean="0">
                <a:solidFill>
                  <a:srgbClr val="002060"/>
                </a:solidFill>
              </a:rPr>
              <a:t>.</a:t>
            </a:r>
            <a:endParaRPr lang="pt-BR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8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>
                <a:latin typeface="Arial Black" panose="020B0A04020102020204" pitchFamily="34" charset="0"/>
              </a:rPr>
              <a:t>III </a:t>
            </a:r>
            <a:r>
              <a:rPr lang="pt-BR" b="1" dirty="0">
                <a:latin typeface="Arial Black" panose="020B0A04020102020204" pitchFamily="34" charset="0"/>
              </a:rPr>
              <a:t>– </a:t>
            </a:r>
            <a:r>
              <a:rPr lang="pt-BR" b="1" u="sng" dirty="0" smtClean="0">
                <a:latin typeface="Arial Black" panose="020B0A04020102020204" pitchFamily="34" charset="0"/>
              </a:rPr>
              <a:t>EMBARGOS DE DECLARAÇÃO</a:t>
            </a:r>
            <a:endParaRPr lang="pt-BR" dirty="0"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endParaRPr lang="pt-BR" sz="1800" dirty="0"/>
          </a:p>
          <a:p>
            <a:pPr marL="0" indent="0" algn="just">
              <a:buNone/>
            </a:pPr>
            <a:r>
              <a:rPr lang="pt-BR" b="1" dirty="0" smtClean="0">
                <a:solidFill>
                  <a:srgbClr val="C00000"/>
                </a:solidFill>
              </a:rPr>
              <a:t>3.1</a:t>
            </a:r>
            <a:r>
              <a:rPr lang="pt-BR" b="1" dirty="0">
                <a:solidFill>
                  <a:srgbClr val="C00000"/>
                </a:solidFill>
              </a:rPr>
              <a:t>. </a:t>
            </a:r>
            <a:r>
              <a:rPr lang="pt-BR" b="1" u="sng" dirty="0" smtClean="0">
                <a:solidFill>
                  <a:srgbClr val="C00000"/>
                </a:solidFill>
              </a:rPr>
              <a:t>Pronunciamentos impugnáveis</a:t>
            </a:r>
          </a:p>
          <a:p>
            <a:pPr algn="just"/>
            <a:r>
              <a:rPr lang="pt-BR" b="1" u="sng" dirty="0" smtClean="0"/>
              <a:t>Acórdãos</a:t>
            </a:r>
            <a:r>
              <a:rPr lang="pt-BR" b="1" u="sng" dirty="0"/>
              <a:t>, </a:t>
            </a:r>
            <a:r>
              <a:rPr lang="pt-BR" b="1" u="sng" dirty="0" smtClean="0"/>
              <a:t>sentenças e decisões interlocutórias</a:t>
            </a:r>
            <a:r>
              <a:rPr lang="pt-BR" dirty="0" smtClean="0"/>
              <a:t>.</a:t>
            </a:r>
            <a:endParaRPr lang="pt-BR" dirty="0"/>
          </a:p>
          <a:p>
            <a:pPr marL="800100" lvl="2" indent="0" algn="just">
              <a:buNone/>
            </a:pPr>
            <a:r>
              <a:rPr lang="pt-BR" sz="2800" b="1" dirty="0">
                <a:solidFill>
                  <a:srgbClr val="002060"/>
                </a:solidFill>
              </a:rPr>
              <a:t>CLT, 897-A. </a:t>
            </a:r>
            <a:r>
              <a:rPr lang="pt-BR" sz="2800" dirty="0">
                <a:solidFill>
                  <a:srgbClr val="002060"/>
                </a:solidFill>
              </a:rPr>
              <a:t>Caberão embargos de declaração da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b="1" u="sng" dirty="0">
                <a:solidFill>
                  <a:srgbClr val="002060"/>
                </a:solidFill>
              </a:rPr>
              <a:t>sentença ou acórdão</a:t>
            </a:r>
            <a:r>
              <a:rPr lang="pt-BR" sz="2800" b="1" dirty="0">
                <a:solidFill>
                  <a:srgbClr val="002060"/>
                </a:solidFill>
              </a:rPr>
              <a:t> (…)</a:t>
            </a:r>
            <a:endParaRPr lang="pt-BR" sz="2800" dirty="0">
              <a:solidFill>
                <a:srgbClr val="002060"/>
              </a:solidFill>
            </a:endParaRPr>
          </a:p>
          <a:p>
            <a:pPr marL="800100" lvl="2" indent="0" algn="just">
              <a:buNone/>
            </a:pPr>
            <a:r>
              <a:rPr lang="pt-BR" sz="2800" b="1" dirty="0">
                <a:solidFill>
                  <a:srgbClr val="002060"/>
                </a:solidFill>
              </a:rPr>
              <a:t>D1-377. </a:t>
            </a:r>
            <a:r>
              <a:rPr lang="pt-BR" sz="2800" b="1" u="sng" dirty="0">
                <a:solidFill>
                  <a:srgbClr val="002060"/>
                </a:solidFill>
              </a:rPr>
              <a:t>Não cabem embargos de declaração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dirty="0">
                <a:solidFill>
                  <a:srgbClr val="002060"/>
                </a:solidFill>
              </a:rPr>
              <a:t>interpostos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b="1" u="sng" dirty="0">
                <a:solidFill>
                  <a:srgbClr val="002060"/>
                </a:solidFill>
              </a:rPr>
              <a:t>contra decisão de admissibilidade do recurso de revista</a:t>
            </a:r>
            <a:r>
              <a:rPr lang="pt-BR" sz="2800" dirty="0">
                <a:solidFill>
                  <a:srgbClr val="002060"/>
                </a:solidFill>
              </a:rPr>
              <a:t>, não tendo o efeito de interromper qualquer prazo recursal.</a:t>
            </a:r>
          </a:p>
          <a:p>
            <a:pPr marL="800100" lvl="2" indent="0" algn="just">
              <a:buNone/>
            </a:pPr>
            <a:r>
              <a:rPr lang="pt-BR" sz="2800" b="1" dirty="0">
                <a:solidFill>
                  <a:srgbClr val="002060"/>
                </a:solidFill>
              </a:rPr>
              <a:t>NCPC, 1.021.</a:t>
            </a:r>
            <a:r>
              <a:rPr lang="pt-BR" sz="2800" dirty="0">
                <a:solidFill>
                  <a:srgbClr val="002060"/>
                </a:solidFill>
              </a:rPr>
              <a:t> Cabem embargos de declaração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b="1" u="sng" dirty="0">
                <a:solidFill>
                  <a:srgbClr val="002060"/>
                </a:solidFill>
              </a:rPr>
              <a:t>contra qualquer decisão judicial</a:t>
            </a:r>
            <a:r>
              <a:rPr lang="pt-BR" sz="2800" b="1" dirty="0">
                <a:solidFill>
                  <a:srgbClr val="002060"/>
                </a:solidFill>
              </a:rPr>
              <a:t> para</a:t>
            </a:r>
            <a:r>
              <a:rPr lang="pt-BR" sz="2800" b="1" dirty="0" smtClean="0">
                <a:solidFill>
                  <a:srgbClr val="002060"/>
                </a:solidFill>
              </a:rPr>
              <a:t>:</a:t>
            </a:r>
            <a:endParaRPr lang="pt-BR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07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lvl="2" algn="just"/>
            <a:r>
              <a:rPr lang="pt-BR" sz="2800" b="1" u="sng" dirty="0"/>
              <a:t>Obs. 3</a:t>
            </a:r>
            <a:r>
              <a:rPr lang="pt-BR" sz="2800" dirty="0"/>
              <a:t>: </a:t>
            </a:r>
            <a:r>
              <a:rPr lang="pt-BR" sz="2800" b="1" u="sng" dirty="0" smtClean="0"/>
              <a:t>se o </a:t>
            </a:r>
            <a:r>
              <a:rPr lang="pt-BR" sz="2800" b="1" u="sng" dirty="0"/>
              <a:t>acórdão for mantido </a:t>
            </a:r>
            <a:r>
              <a:rPr lang="pt-BR" sz="2800" b="1" u="sng" dirty="0" smtClean="0"/>
              <a:t>(</a:t>
            </a:r>
            <a:r>
              <a:rPr lang="pt-BR" sz="2800" b="1" u="sng" dirty="0"/>
              <a:t>com ou sem demonstração de </a:t>
            </a:r>
            <a:r>
              <a:rPr lang="pt-BR" sz="2800" b="1" u="sng" dirty="0" smtClean="0"/>
              <a:t>distinção do caso), </a:t>
            </a:r>
            <a:r>
              <a:rPr lang="pt-BR" sz="2800" b="1" u="sng" dirty="0"/>
              <a:t>será emitido juízo de admissibilidade do RR </a:t>
            </a:r>
            <a:r>
              <a:rPr lang="pt-BR" sz="2800" b="1" u="sng" dirty="0" smtClean="0"/>
              <a:t>(</a:t>
            </a:r>
            <a:r>
              <a:rPr lang="pt-BR" sz="2800" b="1" u="sng" dirty="0"/>
              <a:t>CLT, 896-C, § 12; Ato 491/2014, 21, § 2º), independentemente de ratificação</a:t>
            </a:r>
            <a:r>
              <a:rPr lang="pt-BR" sz="2800" dirty="0"/>
              <a:t>.</a:t>
            </a:r>
          </a:p>
          <a:p>
            <a:pPr marL="1828800" lvl="4" indent="0" algn="just">
              <a:buNone/>
            </a:pPr>
            <a:r>
              <a:rPr lang="pt-BR" sz="2400" b="1" dirty="0" smtClean="0">
                <a:solidFill>
                  <a:srgbClr val="002060"/>
                </a:solidFill>
              </a:rPr>
              <a:t>CLT</a:t>
            </a:r>
            <a:r>
              <a:rPr lang="pt-BR" sz="2400" b="1" dirty="0">
                <a:solidFill>
                  <a:srgbClr val="002060"/>
                </a:solidFill>
              </a:rPr>
              <a:t>, 896-C, § 12. </a:t>
            </a:r>
            <a:r>
              <a:rPr lang="pt-BR" sz="2400" dirty="0">
                <a:solidFill>
                  <a:srgbClr val="002060"/>
                </a:solidFill>
              </a:rPr>
              <a:t>Na hipótese prevista no inciso II do § 11 deste artigo, </a:t>
            </a:r>
            <a:r>
              <a:rPr lang="pt-BR" sz="2400" b="1" u="sng" dirty="0">
                <a:solidFill>
                  <a:srgbClr val="002060"/>
                </a:solidFill>
              </a:rPr>
              <a:t>mantida a decisão divergente</a:t>
            </a:r>
            <a:r>
              <a:rPr lang="pt-BR" sz="2400" dirty="0">
                <a:solidFill>
                  <a:srgbClr val="002060"/>
                </a:solidFill>
              </a:rPr>
              <a:t> pelo Tribunal de origem,</a:t>
            </a:r>
            <a:r>
              <a:rPr lang="pt-BR" sz="2400" b="1" dirty="0">
                <a:solidFill>
                  <a:srgbClr val="002060"/>
                </a:solidFill>
              </a:rPr>
              <a:t> </a:t>
            </a:r>
            <a:r>
              <a:rPr lang="pt-BR" sz="2400" b="1" u="sng" dirty="0">
                <a:solidFill>
                  <a:srgbClr val="002060"/>
                </a:solidFill>
              </a:rPr>
              <a:t>far-se-á o exame de admissibilidade do recurso de revista</a:t>
            </a:r>
            <a:r>
              <a:rPr lang="pt-BR" sz="2400" b="1" dirty="0">
                <a:solidFill>
                  <a:srgbClr val="002060"/>
                </a:solidFill>
              </a:rPr>
              <a:t>.</a:t>
            </a:r>
            <a:endParaRPr lang="pt-BR" sz="2400" dirty="0">
              <a:solidFill>
                <a:srgbClr val="002060"/>
              </a:solidFill>
            </a:endParaRPr>
          </a:p>
          <a:p>
            <a:pPr marL="1828800" lvl="4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TST-Ato nº 491/2014, 21, § 2º. </a:t>
            </a:r>
            <a:r>
              <a:rPr lang="pt-BR" sz="2400" b="1" u="sng" dirty="0">
                <a:solidFill>
                  <a:srgbClr val="002060"/>
                </a:solidFill>
              </a:rPr>
              <a:t>Mantido o acórdão divergente</a:t>
            </a:r>
            <a:r>
              <a:rPr lang="pt-BR" sz="2400" b="1" dirty="0">
                <a:solidFill>
                  <a:srgbClr val="002060"/>
                </a:solidFill>
              </a:rPr>
              <a:t> </a:t>
            </a:r>
            <a:r>
              <a:rPr lang="pt-BR" sz="2400" dirty="0">
                <a:solidFill>
                  <a:srgbClr val="002060"/>
                </a:solidFill>
              </a:rPr>
              <a:t>pelo Tribunal de origem, </a:t>
            </a:r>
            <a:r>
              <a:rPr lang="pt-BR" sz="2400" b="1" u="sng" dirty="0">
                <a:solidFill>
                  <a:srgbClr val="002060"/>
                </a:solidFill>
              </a:rPr>
              <a:t>o recurso de revista será remetido ao Tribunal Superior do Trabalho, após novo exame de sua admissibilidade</a:t>
            </a:r>
            <a:r>
              <a:rPr lang="pt-BR" sz="2400" dirty="0">
                <a:solidFill>
                  <a:srgbClr val="002060"/>
                </a:solidFill>
              </a:rPr>
              <a:t> pelo Presidente ou Vice-Presidente do Tribunal Regional</a:t>
            </a:r>
            <a:r>
              <a:rPr lang="pt-BR" sz="2400" b="1" dirty="0" smtClean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838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lvl="2" algn="just"/>
            <a:r>
              <a:rPr lang="pt-BR" sz="2800" b="1" u="sng" dirty="0"/>
              <a:t>Obs. 4</a:t>
            </a:r>
            <a:r>
              <a:rPr lang="pt-BR" sz="2800" dirty="0"/>
              <a:t>: </a:t>
            </a:r>
            <a:r>
              <a:rPr lang="pt-BR" sz="2800" b="1" u="sng" dirty="0" smtClean="0"/>
              <a:t>havendo retratação e aplicação da tese</a:t>
            </a:r>
            <a:r>
              <a:rPr lang="pt-BR" sz="2800" b="1" dirty="0" smtClean="0"/>
              <a:t>:</a:t>
            </a:r>
            <a:endParaRPr lang="pt-BR" sz="2800" b="1" dirty="0"/>
          </a:p>
          <a:p>
            <a:pPr lvl="3" algn="just"/>
            <a:r>
              <a:rPr lang="pt-BR" sz="2500" b="1" u="sng" dirty="0" smtClean="0"/>
              <a:t>o RR, sendo somente esta capítulo impugnado,  ficará </a:t>
            </a:r>
            <a:r>
              <a:rPr lang="pt-BR" sz="2500" b="1" u="sng" dirty="0"/>
              <a:t>prejudicado</a:t>
            </a:r>
            <a:r>
              <a:rPr lang="pt-BR" sz="2500" dirty="0"/>
              <a:t>. </a:t>
            </a:r>
            <a:r>
              <a:rPr lang="pt-BR" sz="2500" dirty="0" smtClean="0"/>
              <a:t>Poderá </a:t>
            </a:r>
            <a:r>
              <a:rPr lang="pt-BR" sz="2500" dirty="0"/>
              <a:t>a outra parte interpor </a:t>
            </a:r>
            <a:r>
              <a:rPr lang="pt-BR" sz="2500" dirty="0" smtClean="0"/>
              <a:t>RR?</a:t>
            </a:r>
            <a:endParaRPr lang="pt-BR" sz="2500" dirty="0"/>
          </a:p>
          <a:p>
            <a:pPr lvl="3" algn="just"/>
            <a:r>
              <a:rPr lang="pt-BR" sz="2500" b="1" u="sng" dirty="0" smtClean="0"/>
              <a:t>o </a:t>
            </a:r>
            <a:r>
              <a:rPr lang="pt-BR" sz="2500" b="1" u="sng" dirty="0"/>
              <a:t>RR </a:t>
            </a:r>
            <a:r>
              <a:rPr lang="pt-BR" sz="2500" b="1" u="sng" dirty="0" smtClean="0"/>
              <a:t>versando </a:t>
            </a:r>
            <a:r>
              <a:rPr lang="pt-BR" sz="2500" b="1" u="sng" dirty="0"/>
              <a:t>sobre </a:t>
            </a:r>
            <a:r>
              <a:rPr lang="pt-BR" sz="2500" b="1" u="sng" dirty="0" smtClean="0"/>
              <a:t>outros capítulos será encaminhado ao TST, </a:t>
            </a:r>
            <a:r>
              <a:rPr lang="pt-BR" sz="2500" b="1" u="sng" dirty="0"/>
              <a:t>independentemente de </a:t>
            </a:r>
            <a:r>
              <a:rPr lang="pt-BR" sz="2500" b="1" u="sng" dirty="0" smtClean="0"/>
              <a:t>ratificação </a:t>
            </a:r>
            <a:r>
              <a:rPr lang="pt-BR" sz="2500" b="1" u="sng" dirty="0"/>
              <a:t>(Ato 491/2014, 21, § 4º)</a:t>
            </a:r>
            <a:r>
              <a:rPr lang="pt-BR" sz="2500" b="1" dirty="0"/>
              <a:t>.</a:t>
            </a:r>
            <a:r>
              <a:rPr lang="pt-BR" sz="2500" dirty="0"/>
              <a:t> Não fará juízo de admissibilidade por quê?</a:t>
            </a:r>
          </a:p>
          <a:p>
            <a:pPr marL="2286000" lvl="5" indent="0" algn="just">
              <a:buNone/>
            </a:pPr>
            <a:r>
              <a:rPr lang="pt-BR" sz="2200" b="1" dirty="0">
                <a:solidFill>
                  <a:srgbClr val="002060"/>
                </a:solidFill>
              </a:rPr>
              <a:t>TST-Ato nº 491/2014, 21, § 4º. </a:t>
            </a:r>
            <a:r>
              <a:rPr lang="pt-BR" sz="2200" b="1" u="sng" dirty="0">
                <a:solidFill>
                  <a:srgbClr val="002060"/>
                </a:solidFill>
              </a:rPr>
              <a:t>Quando for alterado o acórdão divergente</a:t>
            </a:r>
            <a:r>
              <a:rPr lang="pt-BR" sz="2200" b="1" dirty="0">
                <a:solidFill>
                  <a:srgbClr val="002060"/>
                </a:solidFill>
              </a:rPr>
              <a:t> </a:t>
            </a:r>
            <a:r>
              <a:rPr lang="pt-BR" sz="2200" dirty="0">
                <a:solidFill>
                  <a:srgbClr val="002060"/>
                </a:solidFill>
              </a:rPr>
              <a:t>na forma do parágrafo anterior </a:t>
            </a:r>
            <a:r>
              <a:rPr lang="pt-BR" sz="2200" b="1" u="sng" dirty="0">
                <a:solidFill>
                  <a:srgbClr val="002060"/>
                </a:solidFill>
              </a:rPr>
              <a:t>e o recurso versar sobre outras questões, caberá ao Presidente do Tribunal Regional</a:t>
            </a:r>
            <a:r>
              <a:rPr lang="pt-BR" sz="2200" dirty="0">
                <a:solidFill>
                  <a:srgbClr val="002060"/>
                </a:solidFill>
              </a:rPr>
              <a:t>, depois do reexame pelo órgão de origem e </a:t>
            </a:r>
            <a:r>
              <a:rPr lang="pt-BR" sz="2200" b="1" u="sng" dirty="0">
                <a:solidFill>
                  <a:srgbClr val="002060"/>
                </a:solidFill>
              </a:rPr>
              <a:t>independentemente de </a:t>
            </a:r>
            <a:r>
              <a:rPr lang="pt-BR" sz="2200" dirty="0">
                <a:solidFill>
                  <a:srgbClr val="002060"/>
                </a:solidFill>
              </a:rPr>
              <a:t>ratificação do recurso ou </a:t>
            </a:r>
            <a:r>
              <a:rPr lang="pt-BR" sz="2200" b="1" u="sng" dirty="0">
                <a:solidFill>
                  <a:srgbClr val="002060"/>
                </a:solidFill>
              </a:rPr>
              <a:t>juízo de admissibilidade, determinar a remessa do recurso ao Tribunal Superior do Trabalho para julgamento das demais questões</a:t>
            </a:r>
            <a:r>
              <a:rPr lang="pt-BR" sz="2200" b="1" dirty="0" smtClean="0">
                <a:solidFill>
                  <a:srgbClr val="002060"/>
                </a:solidFill>
              </a:rPr>
              <a:t>.</a:t>
            </a:r>
            <a:endParaRPr lang="pt-BR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8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lvl="2" algn="just"/>
            <a:r>
              <a:rPr lang="pt-BR" sz="2800" b="1" u="sng" dirty="0"/>
              <a:t>Obs. 5</a:t>
            </a:r>
            <a:r>
              <a:rPr lang="pt-BR" sz="2800" dirty="0"/>
              <a:t>: </a:t>
            </a:r>
            <a:r>
              <a:rPr lang="pt-BR" sz="2800" b="1" u="sng" dirty="0"/>
              <a:t>aplicada a tese do acórdão paradigma, o órgão julgador, se for o caso, decidirá as demais questões ainda não decididas (Ato 491/2014, 21, § 3º)</a:t>
            </a:r>
            <a:r>
              <a:rPr lang="pt-BR" sz="2800" b="1" dirty="0"/>
              <a:t>.</a:t>
            </a:r>
          </a:p>
          <a:p>
            <a:pPr marL="1828800" lvl="4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TST-Ato nº 491/2014, 21, § 3º.</a:t>
            </a:r>
            <a:r>
              <a:rPr lang="pt-BR" sz="2400" b="1" u="sng" dirty="0">
                <a:solidFill>
                  <a:srgbClr val="002060"/>
                </a:solidFill>
              </a:rPr>
              <a:t>Realizado o juízo de retratação</a:t>
            </a:r>
            <a:r>
              <a:rPr lang="pt-BR" sz="2400" dirty="0">
                <a:solidFill>
                  <a:srgbClr val="002060"/>
                </a:solidFill>
              </a:rPr>
              <a:t>, com alteração do acórdão divergente, o Tribunal de origem, </a:t>
            </a:r>
            <a:r>
              <a:rPr lang="pt-BR" sz="2400" b="1" u="sng" dirty="0">
                <a:solidFill>
                  <a:srgbClr val="002060"/>
                </a:solidFill>
              </a:rPr>
              <a:t>se for o caso, decidirá as demais questões ainda não decididas, cujo enfrentamento se tornou necessário em decorrência da alteração</a:t>
            </a:r>
            <a:r>
              <a:rPr lang="pt-BR" sz="2400" b="1" dirty="0">
                <a:solidFill>
                  <a:srgbClr val="002060"/>
                </a:solidFill>
              </a:rPr>
              <a:t>.</a:t>
            </a:r>
            <a:endParaRPr lang="pt-BR" sz="2400" dirty="0">
              <a:solidFill>
                <a:srgbClr val="002060"/>
              </a:solidFill>
            </a:endParaRPr>
          </a:p>
          <a:p>
            <a:pPr lvl="2" algn="just"/>
            <a:r>
              <a:rPr lang="pt-BR" sz="2800" b="1" u="sng" dirty="0" smtClean="0"/>
              <a:t>Obs</a:t>
            </a:r>
            <a:r>
              <a:rPr lang="pt-BR" sz="2800" b="1" u="sng" dirty="0"/>
              <a:t>. 6</a:t>
            </a:r>
            <a:r>
              <a:rPr lang="pt-BR" sz="2800" dirty="0"/>
              <a:t>: </a:t>
            </a:r>
            <a:r>
              <a:rPr lang="pt-BR" sz="2800" b="1" u="sng" dirty="0"/>
              <a:t>alterado o acórdão pelo julgamento das questões não examinadas na primeira decisão, caberá (novo) RR ou RO da parte inédita do acórdão</a:t>
            </a:r>
            <a:r>
              <a:rPr lang="pt-BR" sz="2800" dirty="0" smtClean="0"/>
              <a:t>.</a:t>
            </a:r>
            <a:endParaRPr lang="pt-BR" sz="3200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838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algn="just"/>
            <a:r>
              <a:rPr lang="pt-BR" sz="2800" b="1" u="sng" dirty="0" smtClean="0"/>
              <a:t>Efeitos </a:t>
            </a:r>
            <a:r>
              <a:rPr lang="pt-BR" sz="2800" b="1" u="sng" dirty="0"/>
              <a:t>sobre demandas sobrestadas nas </a:t>
            </a:r>
            <a:r>
              <a:rPr lang="pt-BR" sz="2800" b="1" u="sng" dirty="0" smtClean="0"/>
              <a:t>VT </a:t>
            </a:r>
            <a:r>
              <a:rPr lang="pt-BR" sz="2800" b="1" u="sng" dirty="0"/>
              <a:t>e sobre RO e AP sobrestados no TRT</a:t>
            </a:r>
            <a:r>
              <a:rPr lang="pt-BR" sz="2800" dirty="0"/>
              <a:t> – prosseguimento com julgamento </a:t>
            </a:r>
            <a:r>
              <a:rPr lang="pt-BR" sz="2800" dirty="0" smtClean="0"/>
              <a:t>para </a:t>
            </a:r>
            <a:r>
              <a:rPr lang="pt-BR" sz="2800" dirty="0"/>
              <a:t>adoção da tese </a:t>
            </a:r>
            <a:r>
              <a:rPr lang="pt-BR" sz="2800" dirty="0" smtClean="0"/>
              <a:t>(</a:t>
            </a:r>
            <a:r>
              <a:rPr lang="pt-BR" sz="2800" dirty="0"/>
              <a:t>Ato 491/2014, 21, III).</a:t>
            </a:r>
          </a:p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TST-Ato nº 491/2014, 21, III – </a:t>
            </a:r>
            <a:r>
              <a:rPr lang="pt-BR" sz="2400" b="1" u="sng" dirty="0">
                <a:solidFill>
                  <a:srgbClr val="002060"/>
                </a:solidFill>
              </a:rPr>
              <a:t>os processos suspensos em primeiro e segundo graus</a:t>
            </a:r>
            <a:r>
              <a:rPr lang="pt-BR" sz="2400" dirty="0">
                <a:solidFill>
                  <a:srgbClr val="002060"/>
                </a:solidFill>
              </a:rPr>
              <a:t> de jurisdição </a:t>
            </a:r>
            <a:r>
              <a:rPr lang="pt-BR" sz="2400" b="1" u="sng" dirty="0">
                <a:solidFill>
                  <a:srgbClr val="002060"/>
                </a:solidFill>
              </a:rPr>
              <a:t>retomarão o curso para julgamento e aplicação da tese</a:t>
            </a:r>
            <a:r>
              <a:rPr lang="pt-BR" sz="2400" dirty="0">
                <a:solidFill>
                  <a:srgbClr val="002060"/>
                </a:solidFill>
              </a:rPr>
              <a:t> firmada pelo Tribunal Superior</a:t>
            </a:r>
            <a:r>
              <a:rPr lang="pt-BR" sz="2400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endParaRPr lang="pt-BR" sz="2800" b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pt-BR" sz="2800" b="1" dirty="0" smtClean="0">
                <a:solidFill>
                  <a:srgbClr val="C00000"/>
                </a:solidFill>
              </a:rPr>
              <a:t>6.12. </a:t>
            </a:r>
            <a:r>
              <a:rPr lang="pt-BR" sz="2800" b="1" u="heavy" dirty="0" smtClean="0">
                <a:solidFill>
                  <a:srgbClr val="C00000"/>
                </a:solidFill>
              </a:rPr>
              <a:t>Publicidade das teses e temas pendentes</a:t>
            </a:r>
            <a:endParaRPr lang="pt-BR" sz="2800" b="1" u="heavy" dirty="0">
              <a:solidFill>
                <a:srgbClr val="C00000"/>
              </a:solidFill>
            </a:endParaRPr>
          </a:p>
          <a:p>
            <a:pPr algn="just"/>
            <a:r>
              <a:rPr lang="pt-BR" sz="2800" b="1" u="sng" dirty="0" smtClean="0"/>
              <a:t>O </a:t>
            </a:r>
            <a:r>
              <a:rPr lang="pt-BR" sz="2800" b="1" u="sng" dirty="0"/>
              <a:t>TST </a:t>
            </a:r>
            <a:r>
              <a:rPr lang="pt-BR" sz="2800" b="1" u="sng" dirty="0" smtClean="0"/>
              <a:t>organizará </a:t>
            </a:r>
            <a:r>
              <a:rPr lang="pt-BR" sz="2800" b="1" u="sng" dirty="0"/>
              <a:t>e </a:t>
            </a:r>
            <a:r>
              <a:rPr lang="pt-BR" sz="2800" b="1" u="sng" dirty="0" smtClean="0"/>
              <a:t>manterá banco </a:t>
            </a:r>
            <a:r>
              <a:rPr lang="pt-BR" sz="2800" b="1" u="sng" dirty="0"/>
              <a:t>de dados para dar publicidade</a:t>
            </a:r>
            <a:r>
              <a:rPr lang="pt-BR" sz="2800" b="1" dirty="0"/>
              <a:t>:</a:t>
            </a:r>
          </a:p>
          <a:p>
            <a:pPr lvl="1" algn="just"/>
            <a:r>
              <a:rPr lang="pt-BR" b="1" u="sng" dirty="0" smtClean="0"/>
              <a:t>às </a:t>
            </a:r>
            <a:r>
              <a:rPr lang="pt-BR" b="1" u="sng" dirty="0"/>
              <a:t>teses já firmadas em recursos repetitivos e em assunção de competência (Ato 491/2014, 22</a:t>
            </a:r>
            <a:r>
              <a:rPr lang="pt-BR" b="1" u="sng" dirty="0" smtClean="0"/>
              <a:t>);</a:t>
            </a:r>
            <a:endParaRPr lang="pt-BR" b="1" u="sng" dirty="0"/>
          </a:p>
        </p:txBody>
      </p:sp>
    </p:spTree>
    <p:extLst>
      <p:ext uri="{BB962C8B-B14F-4D97-AF65-F5344CB8AC3E}">
        <p14:creationId xmlns:p14="http://schemas.microsoft.com/office/powerpoint/2010/main" val="275838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lvl="1" algn="just"/>
            <a:r>
              <a:rPr lang="pt-BR" b="1" u="sng" dirty="0" smtClean="0"/>
              <a:t>às matérias </a:t>
            </a:r>
            <a:r>
              <a:rPr lang="pt-BR" b="1" u="sng" dirty="0"/>
              <a:t>pendentes de julgamento em afetação em recursos repetitivos e em assunção de competência (Ato 491/2014, 22)</a:t>
            </a:r>
            <a:r>
              <a:rPr lang="pt-BR" dirty="0"/>
              <a:t>;</a:t>
            </a:r>
          </a:p>
          <a:p>
            <a:pPr lvl="1" algn="just"/>
            <a:r>
              <a:rPr lang="pt-BR" b="1" u="sng" dirty="0" smtClean="0"/>
              <a:t>às matérias </a:t>
            </a:r>
            <a:r>
              <a:rPr lang="pt-BR" b="1" u="sng" dirty="0"/>
              <a:t>recusadas em deliberação de afetação em recursos repetitivos e em assunção de competência.</a:t>
            </a:r>
          </a:p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TST-Ato nº 491/2014, 22. </a:t>
            </a:r>
            <a:r>
              <a:rPr lang="pt-BR" sz="2400" dirty="0">
                <a:solidFill>
                  <a:srgbClr val="002060"/>
                </a:solidFill>
              </a:rPr>
              <a:t>O Tribunal Superior do Trabalho </a:t>
            </a:r>
            <a:r>
              <a:rPr lang="pt-BR" sz="2400" b="1" u="sng" dirty="0">
                <a:solidFill>
                  <a:srgbClr val="002060"/>
                </a:solidFill>
              </a:rPr>
              <a:t>deverá manter e dar publicidade às questões de direito objeto dos recursos repetitivos já julgados</a:t>
            </a:r>
            <a:r>
              <a:rPr lang="pt-BR" sz="2400" b="1" dirty="0">
                <a:solidFill>
                  <a:srgbClr val="002060"/>
                </a:solidFill>
              </a:rPr>
              <a:t>, </a:t>
            </a:r>
            <a:r>
              <a:rPr lang="pt-BR" sz="2400" b="1" u="sng" dirty="0">
                <a:solidFill>
                  <a:srgbClr val="002060"/>
                </a:solidFill>
              </a:rPr>
              <a:t>pendentes de julgamento</a:t>
            </a:r>
            <a:r>
              <a:rPr lang="pt-BR" sz="2400" b="1" dirty="0">
                <a:solidFill>
                  <a:srgbClr val="002060"/>
                </a:solidFill>
              </a:rPr>
              <a:t> ou já </a:t>
            </a:r>
            <a:r>
              <a:rPr lang="pt-BR" sz="2400" b="1" u="sng" dirty="0">
                <a:solidFill>
                  <a:srgbClr val="002060"/>
                </a:solidFill>
              </a:rPr>
              <a:t>reputadas sem relevância</a:t>
            </a:r>
            <a:r>
              <a:rPr lang="pt-BR" sz="2400" b="1" dirty="0">
                <a:solidFill>
                  <a:srgbClr val="002060"/>
                </a:solidFill>
              </a:rPr>
              <a:t>, </a:t>
            </a:r>
            <a:r>
              <a:rPr lang="pt-BR" sz="2400" b="1" u="sng" dirty="0">
                <a:solidFill>
                  <a:srgbClr val="002060"/>
                </a:solidFill>
              </a:rPr>
              <a:t>bem como daquelas objeto das decisões proferidas nos termos do § 13 do artigo 896 da CLT</a:t>
            </a:r>
            <a:r>
              <a:rPr lang="pt-BR" sz="2400" b="1" dirty="0">
                <a:solidFill>
                  <a:srgbClr val="002060"/>
                </a:solidFill>
              </a:rPr>
              <a:t>.</a:t>
            </a:r>
            <a:endParaRPr lang="pt-BR" sz="24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pt-BR" sz="2800" dirty="0"/>
              <a:t>	</a:t>
            </a:r>
          </a:p>
          <a:p>
            <a:pPr marL="0" indent="0" algn="just">
              <a:buNone/>
            </a:pPr>
            <a:endParaRPr lang="pt-BR" sz="2800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838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b="1" dirty="0" smtClean="0">
                <a:solidFill>
                  <a:srgbClr val="C00000"/>
                </a:solidFill>
              </a:rPr>
              <a:t>6.13. </a:t>
            </a:r>
            <a:r>
              <a:rPr lang="pt-BR" sz="2800" b="1" u="heavy" dirty="0" smtClean="0">
                <a:solidFill>
                  <a:srgbClr val="C00000"/>
                </a:solidFill>
              </a:rPr>
              <a:t>Revisão da tese – </a:t>
            </a:r>
            <a:r>
              <a:rPr lang="pt-BR" sz="2800" b="1" i="1" u="heavy" dirty="0" err="1" smtClean="0">
                <a:solidFill>
                  <a:srgbClr val="C00000"/>
                </a:solidFill>
              </a:rPr>
              <a:t>overruling</a:t>
            </a:r>
            <a:endParaRPr lang="pt-BR" sz="2800" b="1" u="heavy" dirty="0">
              <a:solidFill>
                <a:srgbClr val="C00000"/>
              </a:solidFill>
            </a:endParaRPr>
          </a:p>
          <a:p>
            <a:pPr algn="just"/>
            <a:r>
              <a:rPr lang="pt-BR" sz="2800" b="1" u="sng" dirty="0" smtClean="0"/>
              <a:t>Requisito: </a:t>
            </a:r>
            <a:r>
              <a:rPr lang="pt-BR" sz="2800" b="1" u="sng" dirty="0"/>
              <a:t>demonstração (em RR, RO ou demanda originária) de alteração da situação econômica, social ou jurídica (CLT, 896-C, § 17</a:t>
            </a:r>
            <a:r>
              <a:rPr lang="pt-BR" sz="2800" b="1" u="sng" dirty="0" smtClean="0"/>
              <a:t>)</a:t>
            </a:r>
            <a:r>
              <a:rPr lang="pt-BR" sz="2800" b="1" dirty="0" smtClean="0"/>
              <a:t>.</a:t>
            </a:r>
            <a:endParaRPr lang="pt-BR" sz="2800" dirty="0"/>
          </a:p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CLT, 896-C, § 17. </a:t>
            </a:r>
            <a:r>
              <a:rPr lang="pt-BR" sz="2400" b="1" u="sng" dirty="0">
                <a:solidFill>
                  <a:srgbClr val="002060"/>
                </a:solidFill>
              </a:rPr>
              <a:t>Caberá a revisão</a:t>
            </a:r>
            <a:r>
              <a:rPr lang="pt-BR" sz="2400" dirty="0">
                <a:solidFill>
                  <a:srgbClr val="002060"/>
                </a:solidFill>
              </a:rPr>
              <a:t> da decisão firmada em julgamento de recursos repetitivos, </a:t>
            </a:r>
            <a:r>
              <a:rPr lang="pt-BR" sz="2400" b="1" u="sng" dirty="0">
                <a:solidFill>
                  <a:srgbClr val="002060"/>
                </a:solidFill>
              </a:rPr>
              <a:t>quando se alterar a situação econômica, social ou jurídica</a:t>
            </a:r>
            <a:r>
              <a:rPr lang="pt-BR" sz="2400" dirty="0">
                <a:solidFill>
                  <a:srgbClr val="002060"/>
                </a:solidFill>
              </a:rPr>
              <a:t>, caso em que será respeitada a segurança jurídica das relações firmadas sob a égide da decisão anterior, podendo o Tribunal Superior do Trabalho modular os efeitos da decisão que a tenha alterado.</a:t>
            </a:r>
          </a:p>
          <a:p>
            <a:pPr lvl="1" algn="just"/>
            <a:r>
              <a:rPr lang="pt-BR" b="1" u="sng" dirty="0" smtClean="0"/>
              <a:t>Obs.</a:t>
            </a:r>
            <a:r>
              <a:rPr lang="pt-BR" b="1" dirty="0" smtClean="0"/>
              <a:t>: </a:t>
            </a:r>
            <a:r>
              <a:rPr lang="pt-BR" b="1" u="sng" dirty="0" smtClean="0"/>
              <a:t>o abandono da tese fundada em situação econômica ou social exige demonstração de que:</a:t>
            </a:r>
            <a:endParaRPr lang="pt-BR" b="1" u="sng" dirty="0"/>
          </a:p>
        </p:txBody>
      </p:sp>
    </p:spTree>
    <p:extLst>
      <p:ext uri="{BB962C8B-B14F-4D97-AF65-F5344CB8AC3E}">
        <p14:creationId xmlns:p14="http://schemas.microsoft.com/office/powerpoint/2010/main" val="275838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1371600" lvl="3" indent="0" algn="just">
              <a:buNone/>
            </a:pPr>
            <a:r>
              <a:rPr lang="pt-BR" sz="2600" dirty="0" smtClean="0"/>
              <a:t>a) a </a:t>
            </a:r>
            <a:r>
              <a:rPr lang="pt-BR" sz="2600" i="1" dirty="0" err="1"/>
              <a:t>ratio</a:t>
            </a:r>
            <a:r>
              <a:rPr lang="pt-BR" sz="2600" i="1" dirty="0"/>
              <a:t> </a:t>
            </a:r>
            <a:r>
              <a:rPr lang="pt-BR" sz="2600" i="1" dirty="0" err="1"/>
              <a:t>decidendi</a:t>
            </a:r>
            <a:r>
              <a:rPr lang="pt-BR" sz="2600" dirty="0"/>
              <a:t> </a:t>
            </a:r>
            <a:r>
              <a:rPr lang="pt-BR" sz="2600" dirty="0" smtClean="0"/>
              <a:t>causa </a:t>
            </a:r>
            <a:r>
              <a:rPr lang="pt-BR" sz="2600" dirty="0"/>
              <a:t>injustiças ou é </a:t>
            </a:r>
            <a:r>
              <a:rPr lang="pt-BR" sz="2600" dirty="0" smtClean="0"/>
              <a:t>inadequada;</a:t>
            </a:r>
          </a:p>
          <a:p>
            <a:pPr marL="1371600" lvl="3" indent="0" algn="just">
              <a:buNone/>
            </a:pPr>
            <a:r>
              <a:rPr lang="pt-BR" sz="2600" dirty="0" smtClean="0"/>
              <a:t>b) há </a:t>
            </a:r>
            <a:r>
              <a:rPr lang="pt-BR" sz="2600" dirty="0"/>
              <a:t>razões substanciais </a:t>
            </a:r>
            <a:r>
              <a:rPr lang="pt-BR" sz="2600" dirty="0" smtClean="0"/>
              <a:t>(justiça) para </a:t>
            </a:r>
            <a:r>
              <a:rPr lang="pt-BR" sz="2600" dirty="0"/>
              <a:t>a mudança </a:t>
            </a:r>
            <a:r>
              <a:rPr lang="pt-BR" sz="2600" dirty="0" smtClean="0"/>
              <a:t>que superam </a:t>
            </a:r>
            <a:r>
              <a:rPr lang="pt-BR" sz="2600" dirty="0"/>
              <a:t>as razões formais </a:t>
            </a:r>
            <a:r>
              <a:rPr lang="pt-BR" sz="2600" dirty="0" smtClean="0"/>
              <a:t>(segurança jurídica) para </a:t>
            </a:r>
            <a:r>
              <a:rPr lang="pt-BR" sz="2600" dirty="0"/>
              <a:t>a </a:t>
            </a:r>
            <a:r>
              <a:rPr lang="pt-BR" sz="2600" dirty="0" smtClean="0"/>
              <a:t>continuidade.</a:t>
            </a:r>
          </a:p>
          <a:p>
            <a:pPr algn="just"/>
            <a:r>
              <a:rPr lang="pt-BR" sz="2800" b="1" u="sng" dirty="0" smtClean="0"/>
              <a:t>Modulação </a:t>
            </a:r>
            <a:r>
              <a:rPr lang="pt-BR" sz="2800" b="1" u="sng" dirty="0"/>
              <a:t>dos efeitos da revisão</a:t>
            </a:r>
            <a:r>
              <a:rPr lang="pt-BR" sz="2800" dirty="0"/>
              <a:t> – segurança jurídica (CLT, 896-C, § </a:t>
            </a:r>
            <a:r>
              <a:rPr lang="pt-BR" sz="2800" dirty="0" smtClean="0"/>
              <a:t>17; Lei </a:t>
            </a:r>
            <a:r>
              <a:rPr lang="pt-BR" sz="2800" dirty="0"/>
              <a:t>n. 9.898/1999, </a:t>
            </a:r>
            <a:r>
              <a:rPr lang="pt-BR" sz="2800" dirty="0" smtClean="0"/>
              <a:t>27) – proteção dos </a:t>
            </a:r>
            <a:r>
              <a:rPr lang="pt-BR" sz="2800" dirty="0"/>
              <a:t>jurisdicionados que atuaram com expectativa legítima na aplicação dos </a:t>
            </a:r>
            <a:r>
              <a:rPr lang="pt-BR" sz="2800" dirty="0" smtClean="0"/>
              <a:t>precedentes (</a:t>
            </a:r>
            <a:r>
              <a:rPr lang="pt-BR" sz="2800" i="1" dirty="0" err="1" smtClean="0"/>
              <a:t>prospective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overruling</a:t>
            </a:r>
            <a:r>
              <a:rPr lang="pt-BR" sz="2800" dirty="0" smtClean="0"/>
              <a:t>).</a:t>
            </a:r>
            <a:endParaRPr lang="pt-BR" sz="2800" dirty="0"/>
          </a:p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CLT, 896-C, § 17. </a:t>
            </a:r>
            <a:r>
              <a:rPr lang="pt-BR" sz="2400" b="1" u="sng" dirty="0">
                <a:solidFill>
                  <a:srgbClr val="002060"/>
                </a:solidFill>
              </a:rPr>
              <a:t>Caberá a revisão da decisão firmada em julgamento de recursos repetitivos</a:t>
            </a:r>
            <a:r>
              <a:rPr lang="pt-BR" sz="2400" dirty="0">
                <a:solidFill>
                  <a:srgbClr val="002060"/>
                </a:solidFill>
              </a:rPr>
              <a:t>, quando se alterar a situação econômica, social ou jurídica,</a:t>
            </a:r>
            <a:r>
              <a:rPr lang="pt-BR" sz="2400" b="1" dirty="0">
                <a:solidFill>
                  <a:srgbClr val="002060"/>
                </a:solidFill>
              </a:rPr>
              <a:t> </a:t>
            </a:r>
            <a:r>
              <a:rPr lang="pt-BR" sz="2400" b="1" u="sng" dirty="0">
                <a:solidFill>
                  <a:srgbClr val="002060"/>
                </a:solidFill>
              </a:rPr>
              <a:t>caso em que será respeitada a segurança jurídica</a:t>
            </a:r>
            <a:r>
              <a:rPr lang="pt-BR" sz="2400" dirty="0">
                <a:solidFill>
                  <a:srgbClr val="002060"/>
                </a:solidFill>
              </a:rPr>
              <a:t> das relações firmadas sob a égide da decisão anterior, </a:t>
            </a:r>
            <a:r>
              <a:rPr lang="pt-BR" sz="2400" b="1" u="sng" dirty="0">
                <a:solidFill>
                  <a:srgbClr val="002060"/>
                </a:solidFill>
              </a:rPr>
              <a:t>podendo o Tribunal Superior do Trabalho modular os efeitos da decisão</a:t>
            </a:r>
            <a:r>
              <a:rPr lang="pt-BR" sz="2400" dirty="0">
                <a:solidFill>
                  <a:srgbClr val="002060"/>
                </a:solidFill>
              </a:rPr>
              <a:t> que a tenha alterado</a:t>
            </a:r>
            <a:r>
              <a:rPr lang="pt-BR" sz="2400" dirty="0" smtClean="0">
                <a:solidFill>
                  <a:srgbClr val="002060"/>
                </a:solidFill>
              </a:rPr>
              <a:t>.</a:t>
            </a:r>
            <a:endParaRPr lang="pt-B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8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b="1" dirty="0" smtClean="0">
                <a:solidFill>
                  <a:srgbClr val="C00000"/>
                </a:solidFill>
              </a:rPr>
              <a:t>6.14. </a:t>
            </a:r>
            <a:r>
              <a:rPr lang="pt-BR" sz="2800" b="1" u="heavy" dirty="0" smtClean="0">
                <a:solidFill>
                  <a:srgbClr val="C00000"/>
                </a:solidFill>
              </a:rPr>
              <a:t>Desistência</a:t>
            </a:r>
            <a:endParaRPr lang="pt-BR" sz="2800" b="1" u="heavy" dirty="0">
              <a:solidFill>
                <a:srgbClr val="C00000"/>
              </a:solidFill>
            </a:endParaRPr>
          </a:p>
          <a:p>
            <a:pPr algn="just"/>
            <a:r>
              <a:rPr lang="pt-BR" sz="2800" dirty="0" smtClean="0"/>
              <a:t>A desistência não </a:t>
            </a:r>
            <a:r>
              <a:rPr lang="pt-BR" sz="2800" dirty="0"/>
              <a:t>obsta a decisão pelo TST </a:t>
            </a:r>
            <a:r>
              <a:rPr lang="pt-BR" sz="2800" i="1" dirty="0"/>
              <a:t>in </a:t>
            </a:r>
            <a:r>
              <a:rPr lang="pt-BR" sz="2800" i="1" dirty="0" err="1" smtClean="0"/>
              <a:t>abstracto</a:t>
            </a:r>
            <a:r>
              <a:rPr lang="pt-BR" sz="2800" i="1" dirty="0"/>
              <a:t> </a:t>
            </a:r>
            <a:r>
              <a:rPr lang="pt-BR" sz="2800" dirty="0" smtClean="0"/>
              <a:t>(divergência doutrinária).</a:t>
            </a:r>
          </a:p>
          <a:p>
            <a:pPr marL="1371600" lvl="6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NCPC, 997, Parágrafo único. </a:t>
            </a:r>
            <a:r>
              <a:rPr lang="pt-BR" sz="2400" b="1" u="sng" dirty="0">
                <a:solidFill>
                  <a:srgbClr val="002060"/>
                </a:solidFill>
              </a:rPr>
              <a:t>A desistência do recurso não impede a análise de questão</a:t>
            </a:r>
            <a:r>
              <a:rPr lang="pt-BR" sz="2400" dirty="0">
                <a:solidFill>
                  <a:srgbClr val="002060"/>
                </a:solidFill>
              </a:rPr>
              <a:t> cuja repercussão geral já tenha sido reconhecida e daquela </a:t>
            </a:r>
            <a:r>
              <a:rPr lang="pt-BR" sz="2400" b="1" u="sng" dirty="0">
                <a:solidFill>
                  <a:srgbClr val="002060"/>
                </a:solidFill>
              </a:rPr>
              <a:t>objeto de julgamento de recursos extraordinários ou especiais repetitivos</a:t>
            </a:r>
            <a:r>
              <a:rPr lang="pt-BR" sz="2400" b="1" dirty="0">
                <a:solidFill>
                  <a:srgbClr val="002060"/>
                </a:solidFill>
              </a:rPr>
              <a:t>.</a:t>
            </a:r>
            <a:endParaRPr lang="pt-BR" sz="24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5838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>
                <a:latin typeface="Arial Black" panose="020B0A04020102020204" pitchFamily="34" charset="0"/>
              </a:rPr>
              <a:t>VI </a:t>
            </a:r>
            <a:r>
              <a:rPr lang="pt-BR" b="1" dirty="0">
                <a:latin typeface="Arial Black" panose="020B0A04020102020204" pitchFamily="34" charset="0"/>
              </a:rPr>
              <a:t>– </a:t>
            </a:r>
            <a:r>
              <a:rPr lang="pt-BR" b="1" u="sng" dirty="0" smtClean="0">
                <a:latin typeface="Arial Black" panose="020B0A04020102020204" pitchFamily="34" charset="0"/>
              </a:rPr>
              <a:t>RECURSO DE EMBARGOS</a:t>
            </a:r>
            <a:endParaRPr lang="pt-BR" dirty="0">
              <a:latin typeface="Arial Black" panose="020B0A04020102020204" pitchFamily="34" charset="0"/>
            </a:endParaRP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sz="2800" b="1" dirty="0" smtClean="0">
                <a:solidFill>
                  <a:srgbClr val="C00000"/>
                </a:solidFill>
              </a:rPr>
              <a:t>6.1. </a:t>
            </a:r>
            <a:r>
              <a:rPr lang="pt-BR" sz="2800" b="1" u="sng" dirty="0" smtClean="0">
                <a:solidFill>
                  <a:srgbClr val="C00000"/>
                </a:solidFill>
              </a:rPr>
              <a:t>Finalidade</a:t>
            </a:r>
            <a:r>
              <a:rPr lang="pt-BR" sz="2800" b="1" dirty="0" smtClean="0">
                <a:solidFill>
                  <a:srgbClr val="C00000"/>
                </a:solidFill>
              </a:rPr>
              <a:t> </a:t>
            </a:r>
            <a:r>
              <a:rPr lang="pt-BR" sz="2800" dirty="0" smtClean="0"/>
              <a:t>– </a:t>
            </a:r>
            <a:r>
              <a:rPr lang="pt-BR" sz="2800" b="1" u="sng" dirty="0" smtClean="0"/>
              <a:t>tutelar </a:t>
            </a:r>
            <a:r>
              <a:rPr lang="pt-BR" sz="2800" b="1" u="sng" dirty="0"/>
              <a:t>o direito objetivo</a:t>
            </a:r>
            <a:r>
              <a:rPr lang="pt-BR" sz="2800" dirty="0"/>
              <a:t> voltado à:</a:t>
            </a:r>
            <a:endParaRPr lang="pt-BR" sz="2800" b="1" u="sng" dirty="0" smtClean="0">
              <a:solidFill>
                <a:srgbClr val="C00000"/>
              </a:solidFill>
            </a:endParaRPr>
          </a:p>
          <a:p>
            <a:pPr algn="just"/>
            <a:r>
              <a:rPr lang="pt-BR" sz="2800" b="1" u="sng" dirty="0" smtClean="0"/>
              <a:t>uniformização</a:t>
            </a:r>
            <a:r>
              <a:rPr lang="pt-BR" sz="2800" dirty="0" smtClean="0"/>
              <a:t> da jurisprudência orgânica do TST;</a:t>
            </a:r>
          </a:p>
          <a:p>
            <a:pPr algn="just"/>
            <a:r>
              <a:rPr lang="pt-BR" sz="2800" b="1" u="sng" dirty="0" smtClean="0"/>
              <a:t>controlar as </a:t>
            </a:r>
            <a:r>
              <a:rPr lang="pt-BR" sz="2800" b="1" u="sng" dirty="0"/>
              <a:t>decisões </a:t>
            </a:r>
            <a:r>
              <a:rPr lang="pt-BR" sz="2800" b="1" u="sng" dirty="0" smtClean="0"/>
              <a:t>das </a:t>
            </a:r>
            <a:r>
              <a:rPr lang="pt-BR" sz="2800" b="1" u="sng" dirty="0"/>
              <a:t>Turmas</a:t>
            </a:r>
            <a:r>
              <a:rPr lang="pt-BR" sz="2800" dirty="0"/>
              <a:t> que contrariem súmulas ou </a:t>
            </a:r>
            <a:r>
              <a:rPr lang="pt-BR" sz="2800" dirty="0" err="1"/>
              <a:t>OJs</a:t>
            </a:r>
            <a:r>
              <a:rPr lang="pt-BR" sz="2800" dirty="0"/>
              <a:t> do TST ou súmula vinculante.</a:t>
            </a:r>
          </a:p>
          <a:p>
            <a:pPr marL="0" indent="0" algn="just">
              <a:buNone/>
            </a:pPr>
            <a:endParaRPr lang="pt-BR" sz="2800" b="1" dirty="0" smtClean="0"/>
          </a:p>
          <a:p>
            <a:pPr marL="0" indent="0" algn="just">
              <a:buNone/>
            </a:pPr>
            <a:r>
              <a:rPr lang="pt-BR" sz="2800" b="1" dirty="0" smtClean="0">
                <a:solidFill>
                  <a:srgbClr val="C00000"/>
                </a:solidFill>
              </a:rPr>
              <a:t>6.2. </a:t>
            </a:r>
            <a:r>
              <a:rPr lang="pt-BR" sz="2800" b="1" u="sng" dirty="0" smtClean="0">
                <a:solidFill>
                  <a:srgbClr val="C00000"/>
                </a:solidFill>
              </a:rPr>
              <a:t>Admissibilidade (técnica)</a:t>
            </a:r>
          </a:p>
          <a:p>
            <a:pPr algn="just"/>
            <a:r>
              <a:rPr lang="pt-BR" sz="2800" b="1" u="sng" dirty="0" smtClean="0"/>
              <a:t>Pressupostos intrínsecos</a:t>
            </a:r>
            <a:r>
              <a:rPr lang="pt-BR" sz="2800" dirty="0" smtClean="0"/>
              <a:t> – efetivo enquadramento do recurso nas hipóteses de cabimento:</a:t>
            </a:r>
          </a:p>
          <a:p>
            <a:pPr lvl="1" algn="just"/>
            <a:r>
              <a:rPr lang="pt-BR" dirty="0" smtClean="0"/>
              <a:t>existência </a:t>
            </a:r>
            <a:r>
              <a:rPr lang="pt-BR" dirty="0"/>
              <a:t>de divergência jurisprudencial interna entre Turmas ou entre Turma e a SDI (CLT, 894, II); 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92827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lvl="1" algn="just"/>
            <a:r>
              <a:rPr lang="pt-BR" sz="2600" dirty="0"/>
              <a:t>contrariedade à súmula e à OJ do TST (CLT, 894, II);</a:t>
            </a:r>
          </a:p>
          <a:p>
            <a:pPr lvl="1" algn="just"/>
            <a:r>
              <a:rPr lang="pt-BR" sz="2600" dirty="0" smtClean="0"/>
              <a:t>contrariedade </a:t>
            </a:r>
            <a:r>
              <a:rPr lang="pt-BR" sz="2600" dirty="0"/>
              <a:t>à súmula vinculante do STF (CLT, 894, II);</a:t>
            </a:r>
          </a:p>
          <a:p>
            <a:pPr marL="0" indent="0" algn="just">
              <a:buNone/>
            </a:pPr>
            <a:endParaRPr lang="pt-BR" sz="2600" dirty="0" smtClean="0"/>
          </a:p>
          <a:p>
            <a:pPr marL="0" indent="0" algn="just">
              <a:buNone/>
            </a:pPr>
            <a:r>
              <a:rPr lang="pt-BR" sz="2800" b="1" dirty="0" smtClean="0">
                <a:solidFill>
                  <a:srgbClr val="C00000"/>
                </a:solidFill>
              </a:rPr>
              <a:t>6.3. </a:t>
            </a:r>
            <a:r>
              <a:rPr lang="pt-BR" sz="2800" b="1" u="sng" dirty="0" smtClean="0">
                <a:solidFill>
                  <a:srgbClr val="C00000"/>
                </a:solidFill>
              </a:rPr>
              <a:t>Súmula do STF (supressão dessa possibilidade)</a:t>
            </a:r>
            <a:endParaRPr lang="pt-BR" sz="2800" b="1" u="sng" dirty="0">
              <a:solidFill>
                <a:srgbClr val="C00000"/>
              </a:solidFill>
            </a:endParaRPr>
          </a:p>
          <a:p>
            <a:pPr algn="just"/>
            <a:r>
              <a:rPr lang="pt-BR" sz="2600" b="1" u="sng" dirty="0" smtClean="0"/>
              <a:t>Violação </a:t>
            </a:r>
            <a:r>
              <a:rPr lang="pt-BR" sz="2600" b="1" u="sng" dirty="0"/>
              <a:t>à súmula do STF (não vinculante) não autoriza a </a:t>
            </a:r>
            <a:r>
              <a:rPr lang="pt-BR" sz="2600" b="1" u="sng" dirty="0" smtClean="0"/>
              <a:t>admissibilidade.</a:t>
            </a:r>
            <a:r>
              <a:rPr lang="pt-BR" sz="2600" dirty="0" smtClean="0"/>
              <a:t> A </a:t>
            </a:r>
            <a:r>
              <a:rPr lang="pt-BR" sz="2600" dirty="0"/>
              <a:t>consonância com </a:t>
            </a:r>
            <a:r>
              <a:rPr lang="pt-BR" sz="2600" dirty="0" smtClean="0"/>
              <a:t>ela, porém, </a:t>
            </a:r>
            <a:r>
              <a:rPr lang="pt-BR" sz="2600" dirty="0"/>
              <a:t>impede a admissibilidade do recurso </a:t>
            </a:r>
            <a:r>
              <a:rPr lang="pt-BR" sz="2600" dirty="0" smtClean="0"/>
              <a:t>(</a:t>
            </a:r>
            <a:r>
              <a:rPr lang="pt-BR" sz="2600" dirty="0"/>
              <a:t>CLT, 894, § 1º).</a:t>
            </a:r>
          </a:p>
          <a:p>
            <a:pPr marL="1257300" lvl="3" indent="0" algn="just">
              <a:buNone/>
            </a:pPr>
            <a:r>
              <a:rPr lang="pt-BR" sz="2600" b="1" dirty="0" smtClean="0">
                <a:solidFill>
                  <a:srgbClr val="002060"/>
                </a:solidFill>
              </a:rPr>
              <a:t>CLT, 894, § </a:t>
            </a:r>
            <a:r>
              <a:rPr lang="pt-BR" sz="2600" b="1" dirty="0">
                <a:solidFill>
                  <a:srgbClr val="002060"/>
                </a:solidFill>
              </a:rPr>
              <a:t>1º. </a:t>
            </a:r>
            <a:r>
              <a:rPr lang="pt-BR" sz="2600" b="1" u="sng" dirty="0">
                <a:solidFill>
                  <a:srgbClr val="002060"/>
                </a:solidFill>
              </a:rPr>
              <a:t>A divergência apta a ensejar os Embargos deve ser atual, não se considerando tal a ultrapassada por súmula</a:t>
            </a:r>
            <a:r>
              <a:rPr lang="pt-BR" sz="2600" b="1" dirty="0">
                <a:solidFill>
                  <a:srgbClr val="002060"/>
                </a:solidFill>
              </a:rPr>
              <a:t> </a:t>
            </a:r>
            <a:r>
              <a:rPr lang="pt-BR" sz="2600" dirty="0">
                <a:solidFill>
                  <a:srgbClr val="002060"/>
                </a:solidFill>
              </a:rPr>
              <a:t>do Tribunal Superior do Trabalho ou </a:t>
            </a:r>
            <a:r>
              <a:rPr lang="pt-BR" sz="2600" b="1" u="sng" dirty="0">
                <a:solidFill>
                  <a:srgbClr val="002060"/>
                </a:solidFill>
              </a:rPr>
              <a:t>do Supremo Tribunal Federal</a:t>
            </a:r>
            <a:r>
              <a:rPr lang="pt-BR" sz="2600" dirty="0">
                <a:solidFill>
                  <a:srgbClr val="002060"/>
                </a:solidFill>
              </a:rPr>
              <a:t>, ou superada por iterativa e notória jurisprudência do Tribunal Superior do Trabalho</a:t>
            </a:r>
            <a:r>
              <a:rPr lang="pt-BR" sz="2600" dirty="0" smtClean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838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3.2. </a:t>
            </a:r>
            <a:r>
              <a:rPr lang="pt-BR" b="1" u="sng" dirty="0">
                <a:solidFill>
                  <a:srgbClr val="C00000"/>
                </a:solidFill>
              </a:rPr>
              <a:t>Hipóteses de </a:t>
            </a:r>
            <a:r>
              <a:rPr lang="pt-BR" b="1" u="sng" dirty="0" smtClean="0">
                <a:solidFill>
                  <a:srgbClr val="C00000"/>
                </a:solidFill>
              </a:rPr>
              <a:t>cabimento</a:t>
            </a:r>
            <a:r>
              <a:rPr lang="pt-BR" dirty="0" smtClean="0">
                <a:solidFill>
                  <a:srgbClr val="C00000"/>
                </a:solidFill>
              </a:rPr>
              <a:t>.</a:t>
            </a:r>
            <a:endParaRPr lang="pt-BR" dirty="0">
              <a:solidFill>
                <a:srgbClr val="C00000"/>
              </a:solidFill>
            </a:endParaRPr>
          </a:p>
          <a:p>
            <a:pPr algn="just"/>
            <a:r>
              <a:rPr lang="pt-BR" b="1" u="sng" dirty="0" smtClean="0"/>
              <a:t>Contradição</a:t>
            </a:r>
            <a:r>
              <a:rPr lang="pt-BR" b="1" dirty="0" smtClean="0"/>
              <a:t> (CLT</a:t>
            </a:r>
            <a:r>
              <a:rPr lang="pt-BR" b="1" dirty="0"/>
              <a:t>, </a:t>
            </a:r>
            <a:r>
              <a:rPr lang="pt-BR" b="1" dirty="0" smtClean="0"/>
              <a:t>897-A).</a:t>
            </a:r>
          </a:p>
          <a:p>
            <a:pPr algn="just"/>
            <a:r>
              <a:rPr lang="pt-BR" b="1" u="sng" dirty="0" smtClean="0"/>
              <a:t>Omissão</a:t>
            </a:r>
            <a:r>
              <a:rPr lang="pt-BR" b="1" dirty="0" smtClean="0"/>
              <a:t> (CLT, 897-A).</a:t>
            </a:r>
          </a:p>
          <a:p>
            <a:pPr marL="800100" lvl="2" indent="0" algn="just">
              <a:buNone/>
            </a:pPr>
            <a:r>
              <a:rPr lang="pt-BR" sz="2800" b="1" dirty="0" smtClean="0">
                <a:solidFill>
                  <a:srgbClr val="002060"/>
                </a:solidFill>
              </a:rPr>
              <a:t>NCPC</a:t>
            </a:r>
            <a:r>
              <a:rPr lang="pt-BR" sz="2800" b="1" dirty="0">
                <a:solidFill>
                  <a:srgbClr val="002060"/>
                </a:solidFill>
              </a:rPr>
              <a:t>, 1.021, Parágrafo único. </a:t>
            </a:r>
            <a:r>
              <a:rPr lang="pt-BR" sz="2800" b="1" u="sng" dirty="0">
                <a:solidFill>
                  <a:srgbClr val="002060"/>
                </a:solidFill>
              </a:rPr>
              <a:t>Considera-se omissa</a:t>
            </a:r>
            <a:r>
              <a:rPr lang="pt-BR" sz="2800" dirty="0">
                <a:solidFill>
                  <a:srgbClr val="002060"/>
                </a:solidFill>
              </a:rPr>
              <a:t> a decisão que:</a:t>
            </a:r>
          </a:p>
          <a:p>
            <a:pPr marL="800100" lvl="2" indent="0" algn="just">
              <a:buNone/>
            </a:pPr>
            <a:r>
              <a:rPr lang="pt-BR" sz="2800" b="1" dirty="0">
                <a:solidFill>
                  <a:srgbClr val="002060"/>
                </a:solidFill>
              </a:rPr>
              <a:t>I – </a:t>
            </a:r>
            <a:r>
              <a:rPr lang="pt-BR" sz="2800" b="1" u="sng" dirty="0">
                <a:solidFill>
                  <a:srgbClr val="002060"/>
                </a:solidFill>
              </a:rPr>
              <a:t>deixe de se manifestar sobre tese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dirty="0">
                <a:solidFill>
                  <a:srgbClr val="002060"/>
                </a:solidFill>
              </a:rPr>
              <a:t>firmada em julgamento de casos repetitivos ou em incidente de assunção de competência aplicável ao caso sob julgamento;</a:t>
            </a:r>
          </a:p>
          <a:p>
            <a:pPr marL="800100" lvl="2" indent="0" algn="just">
              <a:buNone/>
            </a:pPr>
            <a:r>
              <a:rPr lang="pt-BR" sz="2800" b="1" dirty="0">
                <a:solidFill>
                  <a:srgbClr val="002060"/>
                </a:solidFill>
              </a:rPr>
              <a:t>II – </a:t>
            </a:r>
            <a:r>
              <a:rPr lang="pt-BR" sz="2800" b="1" u="sng" dirty="0">
                <a:solidFill>
                  <a:srgbClr val="002060"/>
                </a:solidFill>
              </a:rPr>
              <a:t>incorra em qualquer das condutas descritas no art. 487, § 1º</a:t>
            </a:r>
            <a:r>
              <a:rPr lang="pt-BR" sz="2800" b="1" dirty="0" smtClean="0">
                <a:solidFill>
                  <a:srgbClr val="002060"/>
                </a:solidFill>
              </a:rPr>
              <a:t>.</a:t>
            </a:r>
            <a:endParaRPr lang="pt-BR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42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b="1" dirty="0" smtClean="0">
                <a:solidFill>
                  <a:srgbClr val="C00000"/>
                </a:solidFill>
              </a:rPr>
              <a:t>6.4. </a:t>
            </a:r>
            <a:r>
              <a:rPr lang="pt-BR" sz="2800" b="1" u="sng" dirty="0">
                <a:solidFill>
                  <a:srgbClr val="C00000"/>
                </a:solidFill>
              </a:rPr>
              <a:t>Súmula do </a:t>
            </a:r>
            <a:r>
              <a:rPr lang="pt-BR" sz="2800" b="1" u="sng" dirty="0" smtClean="0">
                <a:solidFill>
                  <a:srgbClr val="C00000"/>
                </a:solidFill>
              </a:rPr>
              <a:t>TST de natureza processual</a:t>
            </a:r>
            <a:endParaRPr lang="pt-BR" sz="2800" b="1" u="sng" dirty="0">
              <a:solidFill>
                <a:srgbClr val="C00000"/>
              </a:solidFill>
            </a:endParaRPr>
          </a:p>
          <a:p>
            <a:pPr algn="just"/>
            <a:r>
              <a:rPr lang="pt-BR" sz="2600" b="1" u="sng" dirty="0" smtClean="0"/>
              <a:t>Veto como regra geral</a:t>
            </a:r>
            <a:r>
              <a:rPr lang="pt-BR" sz="2600" dirty="0" smtClean="0"/>
              <a:t> – provoca ingresso </a:t>
            </a:r>
            <a:r>
              <a:rPr lang="pt-BR" sz="2600" dirty="0"/>
              <a:t>na </a:t>
            </a:r>
            <a:r>
              <a:rPr lang="pt-BR" sz="2600" dirty="0" smtClean="0"/>
              <a:t>adm. </a:t>
            </a:r>
            <a:r>
              <a:rPr lang="pt-BR" sz="2600" dirty="0"/>
              <a:t>do </a:t>
            </a:r>
            <a:r>
              <a:rPr lang="pt-BR" sz="2600" dirty="0" smtClean="0"/>
              <a:t>RR </a:t>
            </a:r>
            <a:r>
              <a:rPr lang="pt-BR" sz="2600" dirty="0"/>
              <a:t>e </a:t>
            </a:r>
            <a:r>
              <a:rPr lang="pt-BR" sz="2600" dirty="0" smtClean="0"/>
              <a:t>os E seriam admitidos </a:t>
            </a:r>
            <a:r>
              <a:rPr lang="pt-BR" sz="2600" dirty="0"/>
              <a:t>por violação </a:t>
            </a:r>
            <a:r>
              <a:rPr lang="pt-BR" sz="2600" dirty="0" smtClean="0"/>
              <a:t>legal (ao </a:t>
            </a:r>
            <a:r>
              <a:rPr lang="pt-BR" sz="2600" dirty="0"/>
              <a:t>art. 896 da </a:t>
            </a:r>
            <a:r>
              <a:rPr lang="pt-BR" sz="2600" dirty="0" smtClean="0"/>
              <a:t>CLT).</a:t>
            </a:r>
          </a:p>
          <a:p>
            <a:pPr algn="just"/>
            <a:r>
              <a:rPr lang="pt-BR" sz="2600" b="1" u="sng" dirty="0" smtClean="0"/>
              <a:t>Exceção</a:t>
            </a:r>
            <a:r>
              <a:rPr lang="pt-BR" sz="2600" dirty="0" smtClean="0"/>
              <a:t> – conteúdo </a:t>
            </a:r>
            <a:r>
              <a:rPr lang="pt-BR" sz="2600" dirty="0"/>
              <a:t>da decisão da turma </a:t>
            </a:r>
            <a:r>
              <a:rPr lang="pt-BR" sz="2600" dirty="0" smtClean="0"/>
              <a:t>contraria </a:t>
            </a:r>
            <a:r>
              <a:rPr lang="pt-BR" sz="2600" dirty="0"/>
              <a:t>o teor da </a:t>
            </a:r>
            <a:r>
              <a:rPr lang="pt-BR" sz="2600" dirty="0" smtClean="0"/>
              <a:t>Súmula. Ex</a:t>
            </a:r>
            <a:r>
              <a:rPr lang="pt-BR" sz="2600" dirty="0"/>
              <a:t>.: estabelecimento da verdade fática mediante revolvimento fático-probatório </a:t>
            </a:r>
            <a:r>
              <a:rPr lang="pt-BR" sz="2600" dirty="0" smtClean="0"/>
              <a:t>(S-126).</a:t>
            </a:r>
          </a:p>
          <a:p>
            <a:pPr marL="800100" lvl="2" indent="0" algn="just">
              <a:buNone/>
            </a:pPr>
            <a:r>
              <a:rPr lang="pt-BR" sz="2100" b="1" dirty="0" smtClean="0"/>
              <a:t>CLT</a:t>
            </a:r>
            <a:r>
              <a:rPr lang="pt-BR" sz="2100" b="1" dirty="0"/>
              <a:t>, 894, II – </a:t>
            </a:r>
            <a:r>
              <a:rPr lang="pt-BR" sz="2100" dirty="0"/>
              <a:t>das </a:t>
            </a:r>
            <a:r>
              <a:rPr lang="pt-BR" sz="2100" b="1" u="sng" dirty="0"/>
              <a:t>decisões das Turmas</a:t>
            </a:r>
            <a:r>
              <a:rPr lang="pt-BR" sz="2100" dirty="0"/>
              <a:t> que divergirem entre si ou das decisões proferidas pela Seção de Dissídios Individuais, ou </a:t>
            </a:r>
            <a:r>
              <a:rPr lang="pt-BR" sz="2100" b="1" u="sng" dirty="0"/>
              <a:t>contrárias a súmula ou orientação jurisprudencial do Tribunal Superior do Trabalho</a:t>
            </a:r>
            <a:r>
              <a:rPr lang="pt-BR" sz="2100" b="1" dirty="0"/>
              <a:t> </a:t>
            </a:r>
            <a:r>
              <a:rPr lang="pt-BR" sz="2100" dirty="0"/>
              <a:t>ou súmula vinculante do Supremo Tribunal </a:t>
            </a:r>
            <a:r>
              <a:rPr lang="pt-BR" sz="2100" dirty="0" smtClean="0"/>
              <a:t>Federal.</a:t>
            </a:r>
          </a:p>
          <a:p>
            <a:pPr marL="800100" lvl="2" indent="0" algn="just">
              <a:buNone/>
            </a:pPr>
            <a:r>
              <a:rPr lang="pt-BR" sz="2100" b="1" dirty="0" smtClean="0"/>
              <a:t>CLT, 894, II (redação anterior) - </a:t>
            </a:r>
            <a:r>
              <a:rPr lang="pt-BR" sz="2100" dirty="0"/>
              <a:t>das </a:t>
            </a:r>
            <a:r>
              <a:rPr lang="pt-BR" sz="2100" b="1" u="sng" dirty="0"/>
              <a:t>decisões das Turmas</a:t>
            </a:r>
            <a:r>
              <a:rPr lang="pt-BR" sz="2100" dirty="0"/>
              <a:t> que divergirem entre si, ou das decisões proferidas pela Seção de Dissídios Individuais</a:t>
            </a:r>
            <a:r>
              <a:rPr lang="pt-BR" sz="2100" b="1" dirty="0"/>
              <a:t>, </a:t>
            </a:r>
            <a:r>
              <a:rPr lang="pt-BR" sz="2100" b="1" u="sng" dirty="0"/>
              <a:t>salvo se a decisão recorrida estiver em consonância com súmula ou orientação jurisprudencial do Tribunal Superior do Trabalho</a:t>
            </a:r>
            <a:r>
              <a:rPr lang="pt-BR" sz="2100" dirty="0"/>
              <a:t> ou do Supremo Tribunal Federal</a:t>
            </a:r>
            <a:r>
              <a:rPr lang="pt-BR" sz="21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5838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>
                <a:latin typeface="Arial Black" panose="020B0A04020102020204" pitchFamily="34" charset="0"/>
              </a:rPr>
              <a:t>VII </a:t>
            </a:r>
            <a:r>
              <a:rPr lang="pt-BR" b="1" dirty="0">
                <a:latin typeface="Arial Black" panose="020B0A04020102020204" pitchFamily="34" charset="0"/>
              </a:rPr>
              <a:t>– </a:t>
            </a:r>
            <a:r>
              <a:rPr lang="pt-BR" b="1" u="sng" dirty="0" smtClean="0">
                <a:latin typeface="Arial Black" panose="020B0A04020102020204" pitchFamily="34" charset="0"/>
              </a:rPr>
              <a:t>AFETAÇÃO DE RECURSO AO TRIBUNAL PLENO</a:t>
            </a:r>
            <a:endParaRPr lang="pt-BR" dirty="0">
              <a:latin typeface="Arial Black" panose="020B0A04020102020204" pitchFamily="34" charset="0"/>
            </a:endParaRPr>
          </a:p>
          <a:p>
            <a:pPr algn="just"/>
            <a:endParaRPr lang="pt-BR" sz="2800" dirty="0"/>
          </a:p>
          <a:p>
            <a:pPr marL="0" indent="0" algn="just">
              <a:buNone/>
            </a:pPr>
            <a:r>
              <a:rPr lang="pt-BR" sz="2800" b="1" dirty="0" smtClean="0">
                <a:solidFill>
                  <a:srgbClr val="C00000"/>
                </a:solidFill>
              </a:rPr>
              <a:t>6.1. </a:t>
            </a:r>
            <a:r>
              <a:rPr lang="pt-BR" sz="2800" b="1" u="sng" dirty="0" smtClean="0">
                <a:solidFill>
                  <a:srgbClr val="C00000"/>
                </a:solidFill>
              </a:rPr>
              <a:t>Dispositivo legal</a:t>
            </a:r>
          </a:p>
          <a:p>
            <a:pPr marL="1257300" lvl="3" indent="0" algn="just">
              <a:buNone/>
            </a:pPr>
            <a:r>
              <a:rPr lang="pt-BR" sz="2400" b="1" dirty="0" smtClean="0">
                <a:solidFill>
                  <a:srgbClr val="002060"/>
                </a:solidFill>
              </a:rPr>
              <a:t>CLT</a:t>
            </a:r>
            <a:r>
              <a:rPr lang="pt-BR" sz="2400" b="1" dirty="0">
                <a:solidFill>
                  <a:srgbClr val="002060"/>
                </a:solidFill>
              </a:rPr>
              <a:t>, </a:t>
            </a:r>
            <a:r>
              <a:rPr lang="pt-BR" sz="2400" b="1" dirty="0" smtClean="0">
                <a:solidFill>
                  <a:srgbClr val="002060"/>
                </a:solidFill>
              </a:rPr>
              <a:t>896, § </a:t>
            </a:r>
            <a:r>
              <a:rPr lang="pt-BR" sz="2400" b="1" dirty="0">
                <a:solidFill>
                  <a:srgbClr val="002060"/>
                </a:solidFill>
              </a:rPr>
              <a:t>13. </a:t>
            </a:r>
            <a:r>
              <a:rPr lang="pt-BR" sz="2400" dirty="0">
                <a:solidFill>
                  <a:srgbClr val="002060"/>
                </a:solidFill>
              </a:rPr>
              <a:t>Dada a </a:t>
            </a:r>
            <a:r>
              <a:rPr lang="pt-BR" sz="2400" b="1" u="sng" dirty="0">
                <a:solidFill>
                  <a:srgbClr val="002060"/>
                </a:solidFill>
              </a:rPr>
              <a:t>relevância da matéria</a:t>
            </a:r>
            <a:r>
              <a:rPr lang="pt-BR" sz="2400" dirty="0">
                <a:solidFill>
                  <a:srgbClr val="002060"/>
                </a:solidFill>
              </a:rPr>
              <a:t>, por </a:t>
            </a:r>
            <a:r>
              <a:rPr lang="pt-BR" sz="2400" b="1" u="sng" dirty="0">
                <a:solidFill>
                  <a:srgbClr val="002060"/>
                </a:solidFill>
              </a:rPr>
              <a:t>iniciativa de um dos membros da Seção Especializada em Dissídios Individuais</a:t>
            </a:r>
            <a:r>
              <a:rPr lang="pt-BR" sz="2400" dirty="0">
                <a:solidFill>
                  <a:srgbClr val="002060"/>
                </a:solidFill>
              </a:rPr>
              <a:t> do Tribunal Superior do Trabalho, </a:t>
            </a:r>
            <a:r>
              <a:rPr lang="pt-BR" sz="2400" b="1" u="sng" dirty="0">
                <a:solidFill>
                  <a:srgbClr val="002060"/>
                </a:solidFill>
              </a:rPr>
              <a:t>aprovada pela maioria dos integrantes</a:t>
            </a:r>
            <a:r>
              <a:rPr lang="pt-BR" sz="2400" dirty="0">
                <a:solidFill>
                  <a:srgbClr val="002060"/>
                </a:solidFill>
              </a:rPr>
              <a:t> da Seção, </a:t>
            </a:r>
            <a:r>
              <a:rPr lang="pt-BR" sz="2400" b="1" u="sng" dirty="0">
                <a:solidFill>
                  <a:srgbClr val="002060"/>
                </a:solidFill>
              </a:rPr>
              <a:t>o julgamento a que se refere o § 3º poderá ser afeto ao Tribunal Pleno</a:t>
            </a:r>
            <a:r>
              <a:rPr lang="pt-BR" sz="24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pt-BR" sz="2800" b="1" u="sng" dirty="0" smtClean="0"/>
              <a:t>Dificuldades de compreensão</a:t>
            </a:r>
            <a:r>
              <a:rPr lang="pt-BR" sz="2800" b="1" dirty="0" smtClean="0"/>
              <a:t>:</a:t>
            </a:r>
          </a:p>
          <a:p>
            <a:pPr lvl="1" algn="just"/>
            <a:r>
              <a:rPr lang="pt-BR" b="1" dirty="0" smtClean="0"/>
              <a:t>localização topográfica no art. 896 da CLT</a:t>
            </a:r>
            <a:r>
              <a:rPr lang="pt-BR" dirty="0" smtClean="0"/>
              <a:t>.</a:t>
            </a:r>
            <a:endParaRPr lang="pt-BR" dirty="0"/>
          </a:p>
          <a:p>
            <a:pPr lvl="1" algn="just"/>
            <a:r>
              <a:rPr lang="pt-BR" b="1" dirty="0" smtClean="0"/>
              <a:t>referência </a:t>
            </a:r>
            <a:r>
              <a:rPr lang="pt-BR" b="1" dirty="0"/>
              <a:t>ao § 3º do art. 896 da </a:t>
            </a:r>
            <a:r>
              <a:rPr lang="pt-BR" b="1" dirty="0" smtClean="0"/>
              <a:t>CLT</a:t>
            </a:r>
            <a:r>
              <a:rPr lang="pt-BR" dirty="0" smtClean="0"/>
              <a:t>.</a:t>
            </a:r>
            <a:endParaRPr lang="pt-BR" sz="24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25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b="1" dirty="0" smtClean="0">
                <a:solidFill>
                  <a:srgbClr val="C00000"/>
                </a:solidFill>
              </a:rPr>
              <a:t>6.2. </a:t>
            </a:r>
            <a:r>
              <a:rPr lang="pt-BR" sz="2800" b="1" u="sng" dirty="0" smtClean="0">
                <a:solidFill>
                  <a:srgbClr val="C00000"/>
                </a:solidFill>
              </a:rPr>
              <a:t>Recurso de embargos</a:t>
            </a:r>
            <a:endParaRPr lang="pt-BR" sz="2800" b="1" u="sng" dirty="0">
              <a:solidFill>
                <a:srgbClr val="C00000"/>
              </a:solidFill>
            </a:endParaRPr>
          </a:p>
          <a:p>
            <a:pPr marL="1257300" lvl="3" indent="0" algn="just">
              <a:buNone/>
            </a:pPr>
            <a:r>
              <a:rPr lang="pt-BR" sz="2400" b="1" dirty="0" smtClean="0">
                <a:solidFill>
                  <a:srgbClr val="002060"/>
                </a:solidFill>
              </a:rPr>
              <a:t>TST-Ato </a:t>
            </a:r>
            <a:r>
              <a:rPr lang="pt-BR" sz="2400" b="1" dirty="0">
                <a:solidFill>
                  <a:srgbClr val="002060"/>
                </a:solidFill>
              </a:rPr>
              <a:t>nº 491/2014, 7º. </a:t>
            </a:r>
            <a:r>
              <a:rPr lang="pt-BR" sz="2400" dirty="0">
                <a:solidFill>
                  <a:srgbClr val="002060"/>
                </a:solidFill>
              </a:rPr>
              <a:t>Para os efeitos do § 13 do artigo 896 da CLT, a afetação de julgamento ao Tribunal Pleno, em face da relevância da matéria, </a:t>
            </a:r>
            <a:r>
              <a:rPr lang="pt-BR" sz="2400" b="1" u="sng" dirty="0">
                <a:solidFill>
                  <a:srgbClr val="002060"/>
                </a:solidFill>
              </a:rPr>
              <a:t>somente poderá ocorrer em processos em tramitação na Subseção de Dissídios Individuais</a:t>
            </a:r>
            <a:r>
              <a:rPr lang="pt-BR" sz="2400" b="1" dirty="0">
                <a:solidFill>
                  <a:srgbClr val="002060"/>
                </a:solidFill>
              </a:rPr>
              <a:t> do Tribunal Superior do Trabalho.</a:t>
            </a:r>
            <a:endParaRPr lang="pt-BR" sz="2400" dirty="0">
              <a:solidFill>
                <a:srgbClr val="002060"/>
              </a:solidFill>
            </a:endParaRPr>
          </a:p>
          <a:p>
            <a:pPr algn="just"/>
            <a:r>
              <a:rPr lang="pt-BR" sz="2600" dirty="0" smtClean="0"/>
              <a:t>RR só estará na SBDI-1 se for repetitivo e o processamento já supõe deliberação pela SBDI-1 sobre o órgão julgador.</a:t>
            </a:r>
          </a:p>
          <a:p>
            <a:pPr marL="0" indent="0" algn="just">
              <a:buNone/>
            </a:pPr>
            <a:endParaRPr lang="pt-BR" sz="1400" dirty="0"/>
          </a:p>
          <a:p>
            <a:pPr marL="0" indent="0" algn="just">
              <a:buNone/>
            </a:pPr>
            <a:r>
              <a:rPr lang="pt-BR" sz="2800" b="1" dirty="0" smtClean="0">
                <a:solidFill>
                  <a:srgbClr val="C00000"/>
                </a:solidFill>
              </a:rPr>
              <a:t>6.3</a:t>
            </a:r>
            <a:r>
              <a:rPr lang="pt-BR" sz="2800" b="1" dirty="0">
                <a:solidFill>
                  <a:srgbClr val="C00000"/>
                </a:solidFill>
              </a:rPr>
              <a:t>. </a:t>
            </a:r>
            <a:r>
              <a:rPr lang="pt-BR" sz="2800" b="1" u="heavy" dirty="0">
                <a:solidFill>
                  <a:srgbClr val="C00000"/>
                </a:solidFill>
              </a:rPr>
              <a:t>Requisito única para assunção de competência</a:t>
            </a:r>
          </a:p>
          <a:p>
            <a:pPr algn="just"/>
            <a:r>
              <a:rPr lang="pt-BR" sz="2800" b="1" u="sng" dirty="0"/>
              <a:t>Relevância da matéria</a:t>
            </a:r>
            <a:r>
              <a:rPr lang="pt-BR" sz="2800" dirty="0"/>
              <a:t>.</a:t>
            </a:r>
          </a:p>
          <a:p>
            <a:pPr marL="1257300" lvl="3" indent="0" algn="just">
              <a:buNone/>
            </a:pPr>
            <a:r>
              <a:rPr lang="pt-BR" sz="2400" b="1" dirty="0">
                <a:solidFill>
                  <a:srgbClr val="002060"/>
                </a:solidFill>
              </a:rPr>
              <a:t>TST-Ato nº 491/2014, 7º, Parágrafo único. </a:t>
            </a:r>
            <a:r>
              <a:rPr lang="pt-BR" sz="2400" b="1" u="sng" dirty="0">
                <a:solidFill>
                  <a:srgbClr val="002060"/>
                </a:solidFill>
              </a:rPr>
              <a:t>A afetação</a:t>
            </a:r>
            <a:r>
              <a:rPr lang="pt-BR" sz="2400" dirty="0">
                <a:solidFill>
                  <a:srgbClr val="002060"/>
                </a:solidFill>
              </a:rPr>
              <a:t> a que se refere o </a:t>
            </a:r>
            <a:r>
              <a:rPr lang="pt-BR" sz="2400" i="1" dirty="0">
                <a:solidFill>
                  <a:srgbClr val="002060"/>
                </a:solidFill>
              </a:rPr>
              <a:t>caput</a:t>
            </a:r>
            <a:r>
              <a:rPr lang="pt-BR" sz="2400" dirty="0">
                <a:solidFill>
                  <a:srgbClr val="002060"/>
                </a:solidFill>
              </a:rPr>
              <a:t> deste artigo </a:t>
            </a:r>
            <a:r>
              <a:rPr lang="pt-BR" sz="2400" b="1" u="sng" dirty="0">
                <a:solidFill>
                  <a:srgbClr val="002060"/>
                </a:solidFill>
              </a:rPr>
              <a:t>não pressupõe, necessariamente, a existência de diversos processos em que a questão relevante seja debatida</a:t>
            </a:r>
            <a:r>
              <a:rPr lang="pt-BR" sz="2400" b="1" dirty="0">
                <a:solidFill>
                  <a:srgbClr val="002060"/>
                </a:solidFill>
              </a:rPr>
              <a:t>.</a:t>
            </a:r>
            <a:endParaRPr lang="pt-BR" sz="24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75838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LEI N. 13.015/2014                                                                                                        J</a:t>
            </a:r>
            <a:r>
              <a:rPr lang="pt-BR" sz="12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ÚLIO CÉSAR BEBBER</a:t>
            </a:r>
            <a:endParaRPr lang="pt-BR" sz="1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b="1" dirty="0" smtClean="0">
                <a:solidFill>
                  <a:srgbClr val="C00000"/>
                </a:solidFill>
              </a:rPr>
              <a:t>6.4. </a:t>
            </a:r>
            <a:r>
              <a:rPr lang="pt-BR" sz="2800" b="1" u="heavy" dirty="0" smtClean="0">
                <a:solidFill>
                  <a:srgbClr val="C00000"/>
                </a:solidFill>
              </a:rPr>
              <a:t>Efeito vinculante</a:t>
            </a:r>
            <a:endParaRPr lang="pt-BR" sz="2800" b="1" u="heavy" dirty="0">
              <a:solidFill>
                <a:srgbClr val="C00000"/>
              </a:solidFill>
            </a:endParaRPr>
          </a:p>
          <a:p>
            <a:pPr marL="1257300" lvl="3" indent="0" algn="just">
              <a:buNone/>
            </a:pPr>
            <a:r>
              <a:rPr lang="pt-BR" sz="2400" b="1" dirty="0" smtClean="0">
                <a:solidFill>
                  <a:srgbClr val="002060"/>
                </a:solidFill>
              </a:rPr>
              <a:t>NCPC</a:t>
            </a:r>
            <a:r>
              <a:rPr lang="pt-BR" sz="2400" b="1" dirty="0">
                <a:solidFill>
                  <a:srgbClr val="002060"/>
                </a:solidFill>
              </a:rPr>
              <a:t>, 946, § 3º </a:t>
            </a:r>
            <a:r>
              <a:rPr lang="pt-BR" sz="2400" b="1" u="sng" dirty="0">
                <a:solidFill>
                  <a:srgbClr val="002060"/>
                </a:solidFill>
              </a:rPr>
              <a:t>O acórdão proferido em assunção de competência vinculará todos os juízes e órgãos fracionários, exceto se houver revisão de tese</a:t>
            </a:r>
            <a:r>
              <a:rPr lang="pt-BR" sz="2400" b="1" dirty="0">
                <a:solidFill>
                  <a:srgbClr val="002060"/>
                </a:solidFill>
              </a:rPr>
              <a:t>.</a:t>
            </a:r>
            <a:endParaRPr lang="pt-BR" sz="24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5838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2088</TotalTime>
  <Words>10413</Words>
  <Application>Microsoft Office PowerPoint</Application>
  <PresentationFormat>Apresentação na tela (4:3)</PresentationFormat>
  <Paragraphs>602</Paragraphs>
  <Slides>93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93</vt:i4>
      </vt:variant>
    </vt:vector>
  </HeadingPairs>
  <TitlesOfParts>
    <vt:vector size="94" baseType="lpstr">
      <vt:lpstr>Tema do Office</vt:lpstr>
      <vt:lpstr>LEI N. 13.015/2014  ESCOLA JUDICIAL DO TRT DA 9ª REGIÃO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  <vt:lpstr>LEI N. 13.015/2014                                                                                                        JÚLIO CÉSAR BEBBER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NO PROCESSO DO TRABALHO                                                                             JÚLIO BEBBER</dc:title>
  <dc:creator>Julio Cesar Bebber</dc:creator>
  <cp:lastModifiedBy>Daniel Rodney Weidman Junior</cp:lastModifiedBy>
  <cp:revision>152</cp:revision>
  <dcterms:created xsi:type="dcterms:W3CDTF">2013-11-09T14:27:52Z</dcterms:created>
  <dcterms:modified xsi:type="dcterms:W3CDTF">2015-03-13T21:45:22Z</dcterms:modified>
</cp:coreProperties>
</file>